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Shape 3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Shape 4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Shape 4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Shape 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Shape 4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Shape 4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Shape 4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Shape 4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Shape 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Shape 4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rgbClr val="D9D9D9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8000"/>
            </a:lvl1pPr>
            <a:lvl2pPr lvl="1" rtl="0" algn="ctr">
              <a:spcBef>
                <a:spcPts val="0"/>
              </a:spcBef>
              <a:buSzPct val="100000"/>
              <a:defRPr sz="8000"/>
            </a:lvl2pPr>
            <a:lvl3pPr lvl="2" rtl="0" algn="ctr">
              <a:spcBef>
                <a:spcPts val="0"/>
              </a:spcBef>
              <a:buSzPct val="100000"/>
              <a:defRPr sz="8000"/>
            </a:lvl3pPr>
            <a:lvl4pPr lvl="3" rtl="0" algn="ctr">
              <a:spcBef>
                <a:spcPts val="0"/>
              </a:spcBef>
              <a:buSzPct val="100000"/>
              <a:defRPr sz="8000"/>
            </a:lvl4pPr>
            <a:lvl5pPr lvl="4" rtl="0" algn="ctr">
              <a:spcBef>
                <a:spcPts val="0"/>
              </a:spcBef>
              <a:buSzPct val="100000"/>
              <a:defRPr sz="8000"/>
            </a:lvl5pPr>
            <a:lvl6pPr lvl="5" rtl="0" algn="ctr">
              <a:spcBef>
                <a:spcPts val="0"/>
              </a:spcBef>
              <a:buSzPct val="100000"/>
              <a:defRPr sz="8000"/>
            </a:lvl6pPr>
            <a:lvl7pPr lvl="6" rtl="0" algn="ctr">
              <a:spcBef>
                <a:spcPts val="0"/>
              </a:spcBef>
              <a:buSzPct val="100000"/>
              <a:defRPr sz="8000"/>
            </a:lvl7pPr>
            <a:lvl8pPr lvl="7" rtl="0" algn="ctr">
              <a:spcBef>
                <a:spcPts val="0"/>
              </a:spcBef>
              <a:buSzPct val="100000"/>
              <a:defRPr sz="8000"/>
            </a:lvl8pPr>
            <a:lvl9pPr lvl="8" rtl="0" algn="ctr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boat_ripples.png" id="61" name="Shape 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1176" y="0"/>
            <a:ext cx="932823" cy="57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rgbClr val="D9D9D9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800"/>
            </a:lvl1pPr>
            <a:lvl2pPr lvl="1" rtl="0" algn="ctr">
              <a:spcBef>
                <a:spcPts val="0"/>
              </a:spcBef>
              <a:buSzPct val="100000"/>
              <a:defRPr sz="4800"/>
            </a:lvl2pPr>
            <a:lvl3pPr lvl="2" rtl="0" algn="ctr">
              <a:spcBef>
                <a:spcPts val="0"/>
              </a:spcBef>
              <a:buSzPct val="100000"/>
              <a:defRPr sz="4800"/>
            </a:lvl3pPr>
            <a:lvl4pPr lvl="3" rtl="0" algn="ctr">
              <a:spcBef>
                <a:spcPts val="0"/>
              </a:spcBef>
              <a:buSzPct val="100000"/>
              <a:defRPr sz="4800"/>
            </a:lvl4pPr>
            <a:lvl5pPr lvl="4" rtl="0" algn="ctr">
              <a:spcBef>
                <a:spcPts val="0"/>
              </a:spcBef>
              <a:buSzPct val="100000"/>
              <a:defRPr sz="4800"/>
            </a:lvl5pPr>
            <a:lvl6pPr lvl="5" rtl="0" algn="ctr">
              <a:spcBef>
                <a:spcPts val="0"/>
              </a:spcBef>
              <a:buSzPct val="100000"/>
              <a:defRPr sz="4800"/>
            </a:lvl6pPr>
            <a:lvl7pPr lvl="6" rtl="0" algn="ctr">
              <a:spcBef>
                <a:spcPts val="0"/>
              </a:spcBef>
              <a:buSzPct val="100000"/>
              <a:defRPr sz="4800"/>
            </a:lvl7pPr>
            <a:lvl8pPr lvl="7" rtl="0" algn="ctr">
              <a:spcBef>
                <a:spcPts val="0"/>
              </a:spcBef>
              <a:buSzPct val="100000"/>
              <a:defRPr sz="4800"/>
            </a:lvl8pPr>
            <a:lvl9pPr lvl="8" rtl="0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228675"/>
            <a:ext cx="8520600" cy="3296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/>
          <p:nvPr/>
        </p:nvSpPr>
        <p:spPr>
          <a:xfrm>
            <a:off x="0" y="4572775"/>
            <a:ext cx="9144000" cy="574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boat_ripples.png" id="70" name="Shape 7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1176" y="0"/>
            <a:ext cx="932823" cy="5744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/>
        </p:nvSpPr>
        <p:spPr>
          <a:xfrm>
            <a:off x="3655400" y="4677625"/>
            <a:ext cx="1515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MLTrain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0" y="4572775"/>
            <a:ext cx="9144000" cy="574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6" name="Shape 76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boat_ripples.png" id="78" name="Shape 7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1176" y="0"/>
            <a:ext cx="932823" cy="57449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 txBox="1"/>
          <p:nvPr/>
        </p:nvSpPr>
        <p:spPr>
          <a:xfrm>
            <a:off x="3655400" y="4677625"/>
            <a:ext cx="1515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MLTrain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4000"/>
            </a:lvl1pPr>
            <a:lvl2pPr lvl="1" rtl="0">
              <a:spcBef>
                <a:spcPts val="0"/>
              </a:spcBef>
              <a:buSzPct val="100000"/>
              <a:defRPr sz="4000"/>
            </a:lvl2pPr>
            <a:lvl3pPr lvl="2" rtl="0">
              <a:spcBef>
                <a:spcPts val="0"/>
              </a:spcBef>
              <a:buSzPct val="100000"/>
              <a:defRPr sz="4000"/>
            </a:lvl3pPr>
            <a:lvl4pPr lvl="3" rtl="0">
              <a:spcBef>
                <a:spcPts val="0"/>
              </a:spcBef>
              <a:buSzPct val="100000"/>
              <a:defRPr sz="4000"/>
            </a:lvl4pPr>
            <a:lvl5pPr lvl="4" rtl="0">
              <a:spcBef>
                <a:spcPts val="0"/>
              </a:spcBef>
              <a:buSzPct val="100000"/>
              <a:defRPr sz="4000"/>
            </a:lvl5pPr>
            <a:lvl6pPr lvl="5" rtl="0">
              <a:spcBef>
                <a:spcPts val="0"/>
              </a:spcBef>
              <a:buSzPct val="100000"/>
              <a:defRPr sz="4000"/>
            </a:lvl6pPr>
            <a:lvl7pPr lvl="6" rtl="0">
              <a:spcBef>
                <a:spcPts val="0"/>
              </a:spcBef>
              <a:buSzPct val="100000"/>
              <a:defRPr sz="4000"/>
            </a:lvl7pPr>
            <a:lvl8pPr lvl="7" rtl="0">
              <a:spcBef>
                <a:spcPts val="0"/>
              </a:spcBef>
              <a:buSzPct val="100000"/>
              <a:defRPr sz="4000"/>
            </a:lvl8pPr>
            <a:lvl9pPr lvl="8" rtl="0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boat_ripples.png" id="83" name="Shape 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1176" y="0"/>
            <a:ext cx="932823" cy="57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rgbClr val="000000"/>
              </a:buClr>
              <a:buSzPct val="100000"/>
              <a:defRPr sz="3000">
                <a:solidFill>
                  <a:srgbClr val="000000"/>
                </a:solidFill>
                <a:highlight>
                  <a:srgbClr val="999999"/>
                </a:highlight>
              </a:defRPr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boat_ripples.png" id="88" name="Shape 8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1176" y="0"/>
            <a:ext cx="932823" cy="57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4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94" name="Shape 9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Shape 95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400"/>
            </a:lvl1pPr>
            <a:lvl2pPr lvl="1" rtl="0" algn="ctr">
              <a:spcBef>
                <a:spcPts val="0"/>
              </a:spcBef>
              <a:buSzPct val="100000"/>
              <a:defRPr sz="5400"/>
            </a:lvl2pPr>
            <a:lvl3pPr lvl="2" rtl="0" algn="ctr">
              <a:spcBef>
                <a:spcPts val="0"/>
              </a:spcBef>
              <a:buSzPct val="100000"/>
              <a:defRPr sz="5400"/>
            </a:lvl3pPr>
            <a:lvl4pPr lvl="3" rtl="0" algn="ctr">
              <a:spcBef>
                <a:spcPts val="0"/>
              </a:spcBef>
              <a:buSzPct val="100000"/>
              <a:defRPr sz="5400"/>
            </a:lvl4pPr>
            <a:lvl5pPr lvl="4" rtl="0" algn="ctr">
              <a:spcBef>
                <a:spcPts val="0"/>
              </a:spcBef>
              <a:buSzPct val="100000"/>
              <a:defRPr sz="5400"/>
            </a:lvl5pPr>
            <a:lvl6pPr lvl="5" rtl="0" algn="ctr">
              <a:spcBef>
                <a:spcPts val="0"/>
              </a:spcBef>
              <a:buSzPct val="100000"/>
              <a:defRPr sz="5400"/>
            </a:lvl6pPr>
            <a:lvl7pPr lvl="6" rtl="0" algn="ctr">
              <a:spcBef>
                <a:spcPts val="0"/>
              </a:spcBef>
              <a:buSzPct val="100000"/>
              <a:defRPr sz="5400"/>
            </a:lvl7pPr>
            <a:lvl8pPr lvl="7" rtl="0" algn="ctr">
              <a:spcBef>
                <a:spcPts val="0"/>
              </a:spcBef>
              <a:buSzPct val="100000"/>
              <a:defRPr sz="5400"/>
            </a:lvl8pPr>
            <a:lvl9pPr lvl="8" rtl="0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boat_ripples.png" id="102" name="Shape 10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1176" y="0"/>
            <a:ext cx="932823" cy="57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boat_ripples.png" id="109" name="Shape 10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1176" y="0"/>
            <a:ext cx="932823" cy="57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 and Conten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700331" y="224657"/>
            <a:ext cx="8319900" cy="372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 algn="l">
              <a:spcBef>
                <a:spcPts val="0"/>
              </a:spcBef>
              <a:buClr>
                <a:srgbClr val="516865"/>
              </a:buClr>
              <a:buNone/>
              <a:defRPr sz="1800">
                <a:solidFill>
                  <a:srgbClr val="516865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700331" y="747127"/>
            <a:ext cx="8319900" cy="39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10820" lvl="0" marL="342900" rtl="0" algn="l">
              <a:spcBef>
                <a:spcPts val="320"/>
              </a:spcBef>
              <a:buClr>
                <a:srgbClr val="CB4D20"/>
              </a:buClr>
              <a:buChar char="▪"/>
              <a:defRPr sz="1600">
                <a:solidFill>
                  <a:srgbClr val="516865"/>
                </a:solidFill>
              </a:defRPr>
            </a:lvl1pPr>
            <a:lvl2pPr indent="-190817" lvl="1" marL="742950" rtl="0" algn="l">
              <a:spcBef>
                <a:spcPts val="260"/>
              </a:spcBef>
              <a:buClr>
                <a:srgbClr val="516865"/>
              </a:buClr>
              <a:buChar char="▪"/>
              <a:defRPr sz="1300">
                <a:solidFill>
                  <a:srgbClr val="CB4D20"/>
                </a:solidFill>
              </a:defRPr>
            </a:lvl2pPr>
            <a:lvl3pPr indent="-149225" lvl="2" marL="1143000" rtl="0" algn="l">
              <a:spcBef>
                <a:spcPts val="200"/>
              </a:spcBef>
              <a:buClr>
                <a:srgbClr val="9DBABD"/>
              </a:buClr>
              <a:buChar char="▪"/>
              <a:defRPr sz="1000">
                <a:solidFill>
                  <a:srgbClr val="929292"/>
                </a:solidFill>
              </a:defRPr>
            </a:lvl3pPr>
            <a:lvl4pPr indent="-139700" lvl="3" marL="1600200" rtl="0" algn="l">
              <a:spcBef>
                <a:spcPts val="280"/>
              </a:spcBef>
              <a:buClr>
                <a:schemeClr val="dk1"/>
              </a:buClr>
              <a:buChar char="–"/>
              <a:defRPr sz="1400">
                <a:solidFill>
                  <a:schemeClr val="dk1"/>
                </a:solidFill>
              </a:defRPr>
            </a:lvl4pPr>
            <a:lvl5pPr indent="-139700" lvl="4" marL="2057400" rtl="0" algn="l">
              <a:spcBef>
                <a:spcPts val="280"/>
              </a:spcBef>
              <a:buClr>
                <a:schemeClr val="dk1"/>
              </a:buClr>
              <a:buChar char="»"/>
              <a:defRPr sz="1400">
                <a:solidFill>
                  <a:schemeClr val="dk1"/>
                </a:solidFill>
              </a:defRPr>
            </a:lvl5pPr>
            <a:lvl6pPr indent="-101600" lvl="5" marL="25146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01600" lvl="6" marL="29718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01600" lvl="7" marL="34290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01600" lvl="8" marL="38862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Shape 113"/>
          <p:cNvSpPr txBox="1"/>
          <p:nvPr>
            <p:ph idx="10" type="dt"/>
          </p:nvPr>
        </p:nvSpPr>
        <p:spPr>
          <a:xfrm>
            <a:off x="6653229" y="48926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defRPr b="0" i="0" sz="900" u="none" cap="none" strike="noStrike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4" name="Shape 114"/>
          <p:cNvSpPr txBox="1"/>
          <p:nvPr>
            <p:ph idx="11" type="ftr"/>
          </p:nvPr>
        </p:nvSpPr>
        <p:spPr>
          <a:xfrm>
            <a:off x="-18676" y="4996073"/>
            <a:ext cx="28956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Shape 115"/>
          <p:cNvSpPr txBox="1"/>
          <p:nvPr>
            <p:ph idx="12" type="sldNum"/>
          </p:nvPr>
        </p:nvSpPr>
        <p:spPr>
          <a:xfrm>
            <a:off x="8786829" y="4888333"/>
            <a:ext cx="357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Two Conten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700331" y="224657"/>
            <a:ext cx="8319900" cy="372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lvl="0" rtl="0" algn="l">
              <a:spcBef>
                <a:spcPts val="0"/>
              </a:spcBef>
              <a:buClr>
                <a:srgbClr val="516865"/>
              </a:buClr>
              <a:buNone/>
              <a:defRPr sz="1800">
                <a:solidFill>
                  <a:srgbClr val="516865"/>
                </a:solidFill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457200" y="900112"/>
            <a:ext cx="4038600" cy="25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 sz="2000"/>
            </a:lvl1pPr>
            <a:lvl2pPr lvl="1" rtl="0">
              <a:spcBef>
                <a:spcPts val="0"/>
              </a:spcBef>
              <a:defRPr sz="1800"/>
            </a:lvl2pPr>
            <a:lvl3pPr lvl="2" rtl="0">
              <a:spcBef>
                <a:spcPts val="0"/>
              </a:spcBef>
              <a:defRPr sz="1600"/>
            </a:lvl3pPr>
            <a:lvl4pPr lvl="3" rtl="0">
              <a:spcBef>
                <a:spcPts val="0"/>
              </a:spcBef>
              <a:defRPr sz="1400"/>
            </a:lvl4pPr>
            <a:lvl5pPr lvl="4" rtl="0">
              <a:spcBef>
                <a:spcPts val="0"/>
              </a:spcBef>
              <a:defRPr sz="1400"/>
            </a:lvl5pPr>
            <a:lvl6pPr lvl="5" rtl="0">
              <a:spcBef>
                <a:spcPts val="0"/>
              </a:spcBef>
              <a:defRPr sz="1800"/>
            </a:lvl6pPr>
            <a:lvl7pPr lvl="6" rtl="0">
              <a:spcBef>
                <a:spcPts val="0"/>
              </a:spcBef>
              <a:defRPr sz="1800"/>
            </a:lvl7pPr>
            <a:lvl8pPr lvl="7" rtl="0">
              <a:spcBef>
                <a:spcPts val="0"/>
              </a:spcBef>
              <a:defRPr sz="1800"/>
            </a:lvl8pPr>
            <a:lvl9pPr lvl="8" rtl="0">
              <a:spcBef>
                <a:spcPts val="0"/>
              </a:spcBef>
              <a:defRPr sz="1800"/>
            </a:lvl9pPr>
          </a:lstStyle>
          <a:p/>
        </p:txBody>
      </p:sp>
      <p:sp>
        <p:nvSpPr>
          <p:cNvPr id="119" name="Shape 119"/>
          <p:cNvSpPr txBox="1"/>
          <p:nvPr>
            <p:ph idx="2" type="body"/>
          </p:nvPr>
        </p:nvSpPr>
        <p:spPr>
          <a:xfrm>
            <a:off x="4648200" y="900112"/>
            <a:ext cx="4038600" cy="25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 sz="2000"/>
            </a:lvl1pPr>
            <a:lvl2pPr lvl="1" rtl="0">
              <a:spcBef>
                <a:spcPts val="0"/>
              </a:spcBef>
              <a:defRPr sz="1800"/>
            </a:lvl2pPr>
            <a:lvl3pPr lvl="2" rtl="0">
              <a:spcBef>
                <a:spcPts val="0"/>
              </a:spcBef>
              <a:defRPr sz="1600"/>
            </a:lvl3pPr>
            <a:lvl4pPr lvl="3" rtl="0">
              <a:spcBef>
                <a:spcPts val="0"/>
              </a:spcBef>
              <a:defRPr sz="1400"/>
            </a:lvl4pPr>
            <a:lvl5pPr lvl="4" rtl="0">
              <a:spcBef>
                <a:spcPts val="0"/>
              </a:spcBef>
              <a:defRPr sz="1400"/>
            </a:lvl5pPr>
            <a:lvl6pPr lvl="5" rtl="0">
              <a:spcBef>
                <a:spcPts val="0"/>
              </a:spcBef>
              <a:defRPr sz="1800"/>
            </a:lvl6pPr>
            <a:lvl7pPr lvl="6" rtl="0">
              <a:spcBef>
                <a:spcPts val="0"/>
              </a:spcBef>
              <a:defRPr sz="1800"/>
            </a:lvl7pPr>
            <a:lvl8pPr lvl="7" rtl="0">
              <a:spcBef>
                <a:spcPts val="0"/>
              </a:spcBef>
              <a:defRPr sz="1800"/>
            </a:lvl8pPr>
            <a:lvl9pPr lvl="8" rtl="0">
              <a:spcBef>
                <a:spcPts val="0"/>
              </a:spcBef>
              <a:defRPr sz="1800"/>
            </a:lvl9pPr>
          </a:lstStyle>
          <a:p/>
        </p:txBody>
      </p:sp>
      <p:sp>
        <p:nvSpPr>
          <p:cNvPr id="120" name="Shape 120"/>
          <p:cNvSpPr txBox="1"/>
          <p:nvPr>
            <p:ph idx="10" type="dt"/>
          </p:nvPr>
        </p:nvSpPr>
        <p:spPr>
          <a:xfrm>
            <a:off x="6653229" y="48926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spcBef>
                <a:spcPts val="0"/>
              </a:spcBef>
              <a:defRPr b="0" i="0" sz="900" u="none" cap="none" strike="noStrike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1" name="Shape 121"/>
          <p:cNvSpPr txBox="1"/>
          <p:nvPr>
            <p:ph idx="11" type="ftr"/>
          </p:nvPr>
        </p:nvSpPr>
        <p:spPr>
          <a:xfrm>
            <a:off x="-18676" y="4996073"/>
            <a:ext cx="2895600" cy="1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defRPr b="0" i="0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12" type="sldNum"/>
          </p:nvPr>
        </p:nvSpPr>
        <p:spPr>
          <a:xfrm>
            <a:off x="8786829" y="4888333"/>
            <a:ext cx="357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pic>
        <p:nvPicPr>
          <p:cNvPr descr="boat_ripples.png" id="123" name="Shape 1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11176" y="0"/>
            <a:ext cx="932823" cy="57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228675"/>
            <a:ext cx="8520600" cy="32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  <p:sp>
        <p:nvSpPr>
          <p:cNvPr id="54" name="Shape 54"/>
          <p:cNvSpPr/>
          <p:nvPr/>
        </p:nvSpPr>
        <p:spPr>
          <a:xfrm>
            <a:off x="0" y="4572775"/>
            <a:ext cx="9144000" cy="574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/>
        </p:nvSpPr>
        <p:spPr>
          <a:xfrm>
            <a:off x="3655400" y="4677625"/>
            <a:ext cx="1515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MLTrain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www.mlandthelaw.org/slides/hajian.pdf" TargetMode="External"/><Relationship Id="rId4" Type="http://schemas.openxmlformats.org/officeDocument/2006/relationships/hyperlink" Target="http://www.mlandthelaw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 sz="4800"/>
              <a:t>Word2Vec and Word embeddings</a:t>
            </a:r>
          </a:p>
        </p:txBody>
      </p:sp>
      <p:sp>
        <p:nvSpPr>
          <p:cNvPr id="129" name="Shape 129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Alex Dimakis @AlexGDimakis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Nikolaos Vasiloglou @vasiloglou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Embedding senses via Dictionary Bootstrapping</a:t>
            </a:r>
          </a:p>
        </p:txBody>
      </p:sp>
      <p:pic>
        <p:nvPicPr>
          <p:cNvPr id="245" name="Shape 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5425" y="1093849"/>
            <a:ext cx="5680751" cy="3893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/>
          <p:nvPr>
            <p:ph type="ctrTitle"/>
          </p:nvPr>
        </p:nvSpPr>
        <p:spPr>
          <a:xfrm>
            <a:off x="311700" y="392150"/>
            <a:ext cx="8520600" cy="2464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 sz="4800"/>
              <a:t>Using Transfer Learning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4800"/>
              <a:t>and Interpretability </a:t>
            </a:r>
          </a:p>
        </p:txBody>
      </p:sp>
      <p:sp>
        <p:nvSpPr>
          <p:cNvPr id="251" name="Shape 251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Alex Dimakis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Nikolaos Vasiloglou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" name="Shape 25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Get Inception V3 (massive pre-trained MLP)</a:t>
            </a:r>
          </a:p>
        </p:txBody>
      </p:sp>
      <p:sp>
        <p:nvSpPr>
          <p:cNvPr id="258" name="Shape 2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59" name="Shape 259"/>
          <p:cNvSpPr/>
          <p:nvPr/>
        </p:nvSpPr>
        <p:spPr>
          <a:xfrm>
            <a:off x="2968850" y="1306950"/>
            <a:ext cx="165900" cy="252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" name="Shape 260"/>
          <p:cNvSpPr/>
          <p:nvPr/>
        </p:nvSpPr>
        <p:spPr>
          <a:xfrm>
            <a:off x="3687525" y="1617975"/>
            <a:ext cx="165900" cy="176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61" name="Shape 261"/>
          <p:cNvCxnSpPr>
            <a:stCxn id="259" idx="0"/>
          </p:cNvCxnSpPr>
          <p:nvPr/>
        </p:nvCxnSpPr>
        <p:spPr>
          <a:xfrm>
            <a:off x="3051800" y="1306950"/>
            <a:ext cx="583200" cy="2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62" name="Shape 262"/>
          <p:cNvCxnSpPr/>
          <p:nvPr/>
        </p:nvCxnSpPr>
        <p:spPr>
          <a:xfrm flipH="1" rot="10800000">
            <a:off x="3134750" y="3397650"/>
            <a:ext cx="560400" cy="43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3" name="Shape 263"/>
          <p:cNvSpPr/>
          <p:nvPr/>
        </p:nvSpPr>
        <p:spPr>
          <a:xfrm>
            <a:off x="4476825" y="1897725"/>
            <a:ext cx="215700" cy="1203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64" name="Shape 264"/>
          <p:cNvCxnSpPr>
            <a:endCxn id="263" idx="2"/>
          </p:cNvCxnSpPr>
          <p:nvPr/>
        </p:nvCxnSpPr>
        <p:spPr>
          <a:xfrm flipH="1" rot="10800000">
            <a:off x="3853275" y="3100725"/>
            <a:ext cx="731400" cy="2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65" name="Shape 265"/>
          <p:cNvCxnSpPr/>
          <p:nvPr/>
        </p:nvCxnSpPr>
        <p:spPr>
          <a:xfrm>
            <a:off x="3853275" y="1617975"/>
            <a:ext cx="583200" cy="2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66" name="Shape 266"/>
          <p:cNvCxnSpPr/>
          <p:nvPr/>
        </p:nvCxnSpPr>
        <p:spPr>
          <a:xfrm flipH="1" rot="10800000">
            <a:off x="5303075" y="1703325"/>
            <a:ext cx="1273800" cy="19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67" name="Shape 267"/>
          <p:cNvCxnSpPr/>
          <p:nvPr/>
        </p:nvCxnSpPr>
        <p:spPr>
          <a:xfrm flipH="1" rot="10800000">
            <a:off x="5363075" y="2051925"/>
            <a:ext cx="1153800" cy="9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8" name="Shape 268"/>
          <p:cNvSpPr/>
          <p:nvPr/>
        </p:nvSpPr>
        <p:spPr>
          <a:xfrm>
            <a:off x="5155000" y="1897725"/>
            <a:ext cx="215700" cy="1203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69" name="Shape 269"/>
          <p:cNvCxnSpPr>
            <a:endCxn id="268" idx="0"/>
          </p:cNvCxnSpPr>
          <p:nvPr/>
        </p:nvCxnSpPr>
        <p:spPr>
          <a:xfrm>
            <a:off x="4732750" y="1897725"/>
            <a:ext cx="53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70" name="Shape 270"/>
          <p:cNvCxnSpPr>
            <a:endCxn id="268" idx="2"/>
          </p:cNvCxnSpPr>
          <p:nvPr/>
        </p:nvCxnSpPr>
        <p:spPr>
          <a:xfrm>
            <a:off x="4631950" y="3100725"/>
            <a:ext cx="63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71" name="Shape 271"/>
          <p:cNvCxnSpPr/>
          <p:nvPr/>
        </p:nvCxnSpPr>
        <p:spPr>
          <a:xfrm>
            <a:off x="5359925" y="3080925"/>
            <a:ext cx="1160100" cy="40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72" name="Shape 272"/>
          <p:cNvSpPr txBox="1"/>
          <p:nvPr/>
        </p:nvSpPr>
        <p:spPr>
          <a:xfrm>
            <a:off x="6520025" y="1458825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Pr(cat) =0.7</a:t>
            </a:r>
          </a:p>
        </p:txBody>
      </p:sp>
      <p:sp>
        <p:nvSpPr>
          <p:cNvPr id="273" name="Shape 273"/>
          <p:cNvSpPr txBox="1"/>
          <p:nvPr/>
        </p:nvSpPr>
        <p:spPr>
          <a:xfrm>
            <a:off x="6520025" y="1880475"/>
            <a:ext cx="18129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Pr(banana) =0.01</a:t>
            </a:r>
          </a:p>
        </p:txBody>
      </p:sp>
      <p:sp>
        <p:nvSpPr>
          <p:cNvPr id="274" name="Shape 274"/>
          <p:cNvSpPr txBox="1"/>
          <p:nvPr/>
        </p:nvSpPr>
        <p:spPr>
          <a:xfrm>
            <a:off x="6520025" y="3269650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Pr(dog) =0.02</a:t>
            </a:r>
          </a:p>
        </p:txBody>
      </p:sp>
      <p:sp>
        <p:nvSpPr>
          <p:cNvPr id="275" name="Shape 275"/>
          <p:cNvSpPr txBox="1"/>
          <p:nvPr/>
        </p:nvSpPr>
        <p:spPr>
          <a:xfrm>
            <a:off x="6672275" y="2575062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pic>
        <p:nvPicPr>
          <p:cNvPr id="276" name="Shape 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825" y="1617975"/>
            <a:ext cx="1647150" cy="1606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7" name="Shape 277"/>
          <p:cNvCxnSpPr>
            <a:endCxn id="259" idx="0"/>
          </p:cNvCxnSpPr>
          <p:nvPr/>
        </p:nvCxnSpPr>
        <p:spPr>
          <a:xfrm flipH="1" rot="10800000">
            <a:off x="2055200" y="1306950"/>
            <a:ext cx="996600" cy="33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78" name="Shape 278"/>
          <p:cNvCxnSpPr>
            <a:endCxn id="259" idx="2"/>
          </p:cNvCxnSpPr>
          <p:nvPr/>
        </p:nvCxnSpPr>
        <p:spPr>
          <a:xfrm>
            <a:off x="2009900" y="3224250"/>
            <a:ext cx="1041900" cy="6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79" name="Shape 279"/>
          <p:cNvSpPr txBox="1"/>
          <p:nvPr/>
        </p:nvSpPr>
        <p:spPr>
          <a:xfrm>
            <a:off x="6520025" y="2269875"/>
            <a:ext cx="2312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Pr(grumpy) =0.2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Get Inception V3 (massive pre-trained MLP)</a:t>
            </a:r>
          </a:p>
        </p:txBody>
      </p:sp>
      <p:sp>
        <p:nvSpPr>
          <p:cNvPr id="285" name="Shape 28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86" name="Shape 286"/>
          <p:cNvSpPr/>
          <p:nvPr/>
        </p:nvSpPr>
        <p:spPr>
          <a:xfrm>
            <a:off x="2968850" y="1306950"/>
            <a:ext cx="165900" cy="252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" name="Shape 287"/>
          <p:cNvSpPr/>
          <p:nvPr/>
        </p:nvSpPr>
        <p:spPr>
          <a:xfrm>
            <a:off x="3687525" y="1617975"/>
            <a:ext cx="165900" cy="176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88" name="Shape 288"/>
          <p:cNvCxnSpPr>
            <a:stCxn id="286" idx="0"/>
          </p:cNvCxnSpPr>
          <p:nvPr/>
        </p:nvCxnSpPr>
        <p:spPr>
          <a:xfrm>
            <a:off x="3051800" y="1306950"/>
            <a:ext cx="583200" cy="2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89" name="Shape 289"/>
          <p:cNvCxnSpPr/>
          <p:nvPr/>
        </p:nvCxnSpPr>
        <p:spPr>
          <a:xfrm flipH="1" rot="10800000">
            <a:off x="3134750" y="3397650"/>
            <a:ext cx="560400" cy="43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90" name="Shape 290"/>
          <p:cNvSpPr/>
          <p:nvPr/>
        </p:nvSpPr>
        <p:spPr>
          <a:xfrm>
            <a:off x="4476825" y="1897725"/>
            <a:ext cx="215700" cy="1203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91" name="Shape 291"/>
          <p:cNvCxnSpPr>
            <a:endCxn id="290" idx="2"/>
          </p:cNvCxnSpPr>
          <p:nvPr/>
        </p:nvCxnSpPr>
        <p:spPr>
          <a:xfrm flipH="1" rot="10800000">
            <a:off x="3853275" y="3100725"/>
            <a:ext cx="731400" cy="2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92" name="Shape 292"/>
          <p:cNvCxnSpPr/>
          <p:nvPr/>
        </p:nvCxnSpPr>
        <p:spPr>
          <a:xfrm>
            <a:off x="3853275" y="1617975"/>
            <a:ext cx="583200" cy="2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93" name="Shape 293"/>
          <p:cNvCxnSpPr/>
          <p:nvPr/>
        </p:nvCxnSpPr>
        <p:spPr>
          <a:xfrm flipH="1" rot="10800000">
            <a:off x="5303075" y="1703325"/>
            <a:ext cx="1273800" cy="19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94" name="Shape 294"/>
          <p:cNvCxnSpPr/>
          <p:nvPr/>
        </p:nvCxnSpPr>
        <p:spPr>
          <a:xfrm flipH="1" rot="10800000">
            <a:off x="5363075" y="2051925"/>
            <a:ext cx="1153800" cy="9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95" name="Shape 295"/>
          <p:cNvSpPr/>
          <p:nvPr/>
        </p:nvSpPr>
        <p:spPr>
          <a:xfrm>
            <a:off x="5155000" y="1897725"/>
            <a:ext cx="215700" cy="1203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96" name="Shape 296"/>
          <p:cNvCxnSpPr>
            <a:endCxn id="295" idx="0"/>
          </p:cNvCxnSpPr>
          <p:nvPr/>
        </p:nvCxnSpPr>
        <p:spPr>
          <a:xfrm>
            <a:off x="4732750" y="1897725"/>
            <a:ext cx="53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97" name="Shape 297"/>
          <p:cNvCxnSpPr>
            <a:endCxn id="295" idx="2"/>
          </p:cNvCxnSpPr>
          <p:nvPr/>
        </p:nvCxnSpPr>
        <p:spPr>
          <a:xfrm>
            <a:off x="4631950" y="3100725"/>
            <a:ext cx="63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98" name="Shape 298"/>
          <p:cNvCxnSpPr/>
          <p:nvPr/>
        </p:nvCxnSpPr>
        <p:spPr>
          <a:xfrm>
            <a:off x="5359925" y="3080925"/>
            <a:ext cx="1160100" cy="40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99" name="Shape 299"/>
          <p:cNvSpPr txBox="1"/>
          <p:nvPr/>
        </p:nvSpPr>
        <p:spPr>
          <a:xfrm>
            <a:off x="6520025" y="1458825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Pr(cat) =0.7</a:t>
            </a:r>
          </a:p>
        </p:txBody>
      </p:sp>
      <p:sp>
        <p:nvSpPr>
          <p:cNvPr id="300" name="Shape 300"/>
          <p:cNvSpPr txBox="1"/>
          <p:nvPr/>
        </p:nvSpPr>
        <p:spPr>
          <a:xfrm>
            <a:off x="6520025" y="1880475"/>
            <a:ext cx="18129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Pr(banana) =0.01</a:t>
            </a:r>
          </a:p>
        </p:txBody>
      </p:sp>
      <p:sp>
        <p:nvSpPr>
          <p:cNvPr id="301" name="Shape 301"/>
          <p:cNvSpPr txBox="1"/>
          <p:nvPr/>
        </p:nvSpPr>
        <p:spPr>
          <a:xfrm>
            <a:off x="6520025" y="3269650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Pr(dog) =0.02</a:t>
            </a:r>
          </a:p>
        </p:txBody>
      </p:sp>
      <p:sp>
        <p:nvSpPr>
          <p:cNvPr id="302" name="Shape 302"/>
          <p:cNvSpPr txBox="1"/>
          <p:nvPr/>
        </p:nvSpPr>
        <p:spPr>
          <a:xfrm>
            <a:off x="6672275" y="2575062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pic>
        <p:nvPicPr>
          <p:cNvPr id="303" name="Shape 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825" y="1617975"/>
            <a:ext cx="1647150" cy="1606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4" name="Shape 304"/>
          <p:cNvCxnSpPr>
            <a:endCxn id="286" idx="0"/>
          </p:cNvCxnSpPr>
          <p:nvPr/>
        </p:nvCxnSpPr>
        <p:spPr>
          <a:xfrm flipH="1" rot="10800000">
            <a:off x="2055200" y="1306950"/>
            <a:ext cx="996600" cy="33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05" name="Shape 305"/>
          <p:cNvCxnSpPr>
            <a:endCxn id="286" idx="2"/>
          </p:cNvCxnSpPr>
          <p:nvPr/>
        </p:nvCxnSpPr>
        <p:spPr>
          <a:xfrm>
            <a:off x="2009900" y="3224250"/>
            <a:ext cx="1041900" cy="6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06" name="Shape 306"/>
          <p:cNvSpPr txBox="1"/>
          <p:nvPr/>
        </p:nvSpPr>
        <p:spPr>
          <a:xfrm>
            <a:off x="6520025" y="2269875"/>
            <a:ext cx="2312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Pr(grumpy) =0.2</a:t>
            </a:r>
          </a:p>
        </p:txBody>
      </p:sp>
      <p:sp>
        <p:nvSpPr>
          <p:cNvPr id="307" name="Shape 307"/>
          <p:cNvSpPr/>
          <p:nvPr/>
        </p:nvSpPr>
        <p:spPr>
          <a:xfrm>
            <a:off x="1519700" y="1270075"/>
            <a:ext cx="4816200" cy="277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Trained on ImageNet.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Can recognize 1000 Class labels.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Trained on Millions of images,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Often better than typical human performance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Transfer Learning: How to leverage this power </a:t>
            </a:r>
          </a:p>
        </p:txBody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101300" y="937575"/>
            <a:ext cx="8520600" cy="393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https://research.googleblog.com/2016/03/train-your-own-image-classifier-with.html</a:t>
            </a:r>
          </a:p>
        </p:txBody>
      </p:sp>
      <p:sp>
        <p:nvSpPr>
          <p:cNvPr id="314" name="Shape 31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15" name="Shape 315"/>
          <p:cNvSpPr/>
          <p:nvPr/>
        </p:nvSpPr>
        <p:spPr>
          <a:xfrm>
            <a:off x="2968850" y="1306950"/>
            <a:ext cx="165900" cy="252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" name="Shape 316"/>
          <p:cNvSpPr/>
          <p:nvPr/>
        </p:nvSpPr>
        <p:spPr>
          <a:xfrm>
            <a:off x="3687525" y="1617975"/>
            <a:ext cx="165900" cy="176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17" name="Shape 317"/>
          <p:cNvCxnSpPr>
            <a:stCxn id="315" idx="0"/>
          </p:cNvCxnSpPr>
          <p:nvPr/>
        </p:nvCxnSpPr>
        <p:spPr>
          <a:xfrm>
            <a:off x="3051800" y="1306950"/>
            <a:ext cx="583200" cy="2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18" name="Shape 318"/>
          <p:cNvCxnSpPr/>
          <p:nvPr/>
        </p:nvCxnSpPr>
        <p:spPr>
          <a:xfrm flipH="1" rot="10800000">
            <a:off x="3134750" y="3397650"/>
            <a:ext cx="560400" cy="43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19" name="Shape 319"/>
          <p:cNvSpPr/>
          <p:nvPr/>
        </p:nvSpPr>
        <p:spPr>
          <a:xfrm>
            <a:off x="4476825" y="1897725"/>
            <a:ext cx="215700" cy="1203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20" name="Shape 320"/>
          <p:cNvCxnSpPr>
            <a:endCxn id="319" idx="2"/>
          </p:cNvCxnSpPr>
          <p:nvPr/>
        </p:nvCxnSpPr>
        <p:spPr>
          <a:xfrm flipH="1" rot="10800000">
            <a:off x="3853275" y="3100725"/>
            <a:ext cx="731400" cy="2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21" name="Shape 321"/>
          <p:cNvCxnSpPr/>
          <p:nvPr/>
        </p:nvCxnSpPr>
        <p:spPr>
          <a:xfrm>
            <a:off x="3853275" y="1617975"/>
            <a:ext cx="583200" cy="2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22" name="Shape 322"/>
          <p:cNvCxnSpPr/>
          <p:nvPr/>
        </p:nvCxnSpPr>
        <p:spPr>
          <a:xfrm flipH="1" rot="10800000">
            <a:off x="5303075" y="1703325"/>
            <a:ext cx="1273800" cy="19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23" name="Shape 323"/>
          <p:cNvCxnSpPr/>
          <p:nvPr/>
        </p:nvCxnSpPr>
        <p:spPr>
          <a:xfrm flipH="1" rot="10800000">
            <a:off x="5363075" y="2051925"/>
            <a:ext cx="1153800" cy="9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24" name="Shape 324"/>
          <p:cNvSpPr/>
          <p:nvPr/>
        </p:nvSpPr>
        <p:spPr>
          <a:xfrm>
            <a:off x="5155000" y="1897725"/>
            <a:ext cx="215700" cy="1203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25" name="Shape 325"/>
          <p:cNvCxnSpPr>
            <a:endCxn id="324" idx="0"/>
          </p:cNvCxnSpPr>
          <p:nvPr/>
        </p:nvCxnSpPr>
        <p:spPr>
          <a:xfrm>
            <a:off x="4732750" y="1897725"/>
            <a:ext cx="53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26" name="Shape 326"/>
          <p:cNvCxnSpPr>
            <a:endCxn id="324" idx="2"/>
          </p:cNvCxnSpPr>
          <p:nvPr/>
        </p:nvCxnSpPr>
        <p:spPr>
          <a:xfrm>
            <a:off x="4631950" y="3100725"/>
            <a:ext cx="63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27" name="Shape 327"/>
          <p:cNvCxnSpPr/>
          <p:nvPr/>
        </p:nvCxnSpPr>
        <p:spPr>
          <a:xfrm>
            <a:off x="5359925" y="3080925"/>
            <a:ext cx="1160100" cy="40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28" name="Shape 328"/>
          <p:cNvSpPr txBox="1"/>
          <p:nvPr/>
        </p:nvSpPr>
        <p:spPr>
          <a:xfrm>
            <a:off x="6520025" y="1458825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Pr(cat) =0.7</a:t>
            </a:r>
          </a:p>
        </p:txBody>
      </p:sp>
      <p:sp>
        <p:nvSpPr>
          <p:cNvPr id="329" name="Shape 329"/>
          <p:cNvSpPr txBox="1"/>
          <p:nvPr/>
        </p:nvSpPr>
        <p:spPr>
          <a:xfrm>
            <a:off x="6520025" y="1880475"/>
            <a:ext cx="18129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Pr(banana) =0.01</a:t>
            </a:r>
          </a:p>
        </p:txBody>
      </p:sp>
      <p:sp>
        <p:nvSpPr>
          <p:cNvPr id="330" name="Shape 330"/>
          <p:cNvSpPr txBox="1"/>
          <p:nvPr/>
        </p:nvSpPr>
        <p:spPr>
          <a:xfrm>
            <a:off x="6520025" y="3269650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Pr(dog) =0.02</a:t>
            </a:r>
          </a:p>
        </p:txBody>
      </p:sp>
      <p:sp>
        <p:nvSpPr>
          <p:cNvPr id="331" name="Shape 331"/>
          <p:cNvSpPr txBox="1"/>
          <p:nvPr/>
        </p:nvSpPr>
        <p:spPr>
          <a:xfrm>
            <a:off x="6672275" y="2575062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pic>
        <p:nvPicPr>
          <p:cNvPr id="332" name="Shape 3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825" y="1617975"/>
            <a:ext cx="1647150" cy="1606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3" name="Shape 333"/>
          <p:cNvCxnSpPr>
            <a:endCxn id="315" idx="0"/>
          </p:cNvCxnSpPr>
          <p:nvPr/>
        </p:nvCxnSpPr>
        <p:spPr>
          <a:xfrm flipH="1" rot="10800000">
            <a:off x="2055200" y="1306950"/>
            <a:ext cx="996600" cy="33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34" name="Shape 334"/>
          <p:cNvCxnSpPr>
            <a:endCxn id="315" idx="2"/>
          </p:cNvCxnSpPr>
          <p:nvPr/>
        </p:nvCxnSpPr>
        <p:spPr>
          <a:xfrm>
            <a:off x="2009900" y="3224250"/>
            <a:ext cx="1041900" cy="6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35" name="Shape 335"/>
          <p:cNvSpPr txBox="1"/>
          <p:nvPr/>
        </p:nvSpPr>
        <p:spPr>
          <a:xfrm>
            <a:off x="6520025" y="2269875"/>
            <a:ext cx="2312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Pr(grumpy) =0.2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Transfer Learning: How to leverage this power </a:t>
            </a:r>
          </a:p>
        </p:txBody>
      </p:sp>
      <p:sp>
        <p:nvSpPr>
          <p:cNvPr id="341" name="Shape 341"/>
          <p:cNvSpPr txBox="1"/>
          <p:nvPr>
            <p:ph idx="1" type="body"/>
          </p:nvPr>
        </p:nvSpPr>
        <p:spPr>
          <a:xfrm>
            <a:off x="101300" y="937575"/>
            <a:ext cx="8520600" cy="393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https://research.googleblog.com/2016/03/train-your-own-image-classifier-with.html</a:t>
            </a:r>
          </a:p>
        </p:txBody>
      </p:sp>
      <p:sp>
        <p:nvSpPr>
          <p:cNvPr id="342" name="Shape 34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43" name="Shape 343"/>
          <p:cNvSpPr/>
          <p:nvPr/>
        </p:nvSpPr>
        <p:spPr>
          <a:xfrm>
            <a:off x="2968850" y="1306950"/>
            <a:ext cx="165900" cy="252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4" name="Shape 344"/>
          <p:cNvSpPr/>
          <p:nvPr/>
        </p:nvSpPr>
        <p:spPr>
          <a:xfrm>
            <a:off x="3687525" y="1617975"/>
            <a:ext cx="165900" cy="176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45" name="Shape 345"/>
          <p:cNvCxnSpPr>
            <a:stCxn id="343" idx="0"/>
          </p:cNvCxnSpPr>
          <p:nvPr/>
        </p:nvCxnSpPr>
        <p:spPr>
          <a:xfrm>
            <a:off x="3051800" y="1306950"/>
            <a:ext cx="583200" cy="2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46" name="Shape 346"/>
          <p:cNvCxnSpPr/>
          <p:nvPr/>
        </p:nvCxnSpPr>
        <p:spPr>
          <a:xfrm flipH="1" rot="10800000">
            <a:off x="3134750" y="3397650"/>
            <a:ext cx="560400" cy="43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47" name="Shape 347"/>
          <p:cNvSpPr/>
          <p:nvPr/>
        </p:nvSpPr>
        <p:spPr>
          <a:xfrm>
            <a:off x="4476825" y="1897725"/>
            <a:ext cx="215700" cy="1203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48" name="Shape 348"/>
          <p:cNvCxnSpPr>
            <a:endCxn id="347" idx="2"/>
          </p:cNvCxnSpPr>
          <p:nvPr/>
        </p:nvCxnSpPr>
        <p:spPr>
          <a:xfrm flipH="1" rot="10800000">
            <a:off x="3853275" y="3100725"/>
            <a:ext cx="731400" cy="2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49" name="Shape 349"/>
          <p:cNvCxnSpPr/>
          <p:nvPr/>
        </p:nvCxnSpPr>
        <p:spPr>
          <a:xfrm>
            <a:off x="3853275" y="1617975"/>
            <a:ext cx="583200" cy="2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50" name="Shape 350"/>
          <p:cNvCxnSpPr/>
          <p:nvPr/>
        </p:nvCxnSpPr>
        <p:spPr>
          <a:xfrm flipH="1" rot="10800000">
            <a:off x="5303075" y="1703325"/>
            <a:ext cx="1273800" cy="19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51" name="Shape 351"/>
          <p:cNvCxnSpPr/>
          <p:nvPr/>
        </p:nvCxnSpPr>
        <p:spPr>
          <a:xfrm flipH="1" rot="10800000">
            <a:off x="5363075" y="2051925"/>
            <a:ext cx="1153800" cy="9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52" name="Shape 352"/>
          <p:cNvSpPr/>
          <p:nvPr/>
        </p:nvSpPr>
        <p:spPr>
          <a:xfrm>
            <a:off x="5155000" y="1897725"/>
            <a:ext cx="215700" cy="1203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53" name="Shape 353"/>
          <p:cNvCxnSpPr>
            <a:endCxn id="352" idx="0"/>
          </p:cNvCxnSpPr>
          <p:nvPr/>
        </p:nvCxnSpPr>
        <p:spPr>
          <a:xfrm>
            <a:off x="4732750" y="1897725"/>
            <a:ext cx="53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54" name="Shape 354"/>
          <p:cNvCxnSpPr>
            <a:endCxn id="352" idx="2"/>
          </p:cNvCxnSpPr>
          <p:nvPr/>
        </p:nvCxnSpPr>
        <p:spPr>
          <a:xfrm>
            <a:off x="4631950" y="3100725"/>
            <a:ext cx="63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55" name="Shape 355"/>
          <p:cNvCxnSpPr/>
          <p:nvPr/>
        </p:nvCxnSpPr>
        <p:spPr>
          <a:xfrm>
            <a:off x="5359925" y="3080925"/>
            <a:ext cx="1160100" cy="40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56" name="Shape 356"/>
          <p:cNvSpPr txBox="1"/>
          <p:nvPr/>
        </p:nvSpPr>
        <p:spPr>
          <a:xfrm>
            <a:off x="6520025" y="1458825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Pr(cat) =0.7</a:t>
            </a:r>
          </a:p>
        </p:txBody>
      </p:sp>
      <p:sp>
        <p:nvSpPr>
          <p:cNvPr id="357" name="Shape 357"/>
          <p:cNvSpPr txBox="1"/>
          <p:nvPr/>
        </p:nvSpPr>
        <p:spPr>
          <a:xfrm>
            <a:off x="6520025" y="1880475"/>
            <a:ext cx="18129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Pr(banana) =0.01</a:t>
            </a:r>
          </a:p>
        </p:txBody>
      </p:sp>
      <p:sp>
        <p:nvSpPr>
          <p:cNvPr id="358" name="Shape 358"/>
          <p:cNvSpPr txBox="1"/>
          <p:nvPr/>
        </p:nvSpPr>
        <p:spPr>
          <a:xfrm>
            <a:off x="6520025" y="3269650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Pr(dog) =0.02</a:t>
            </a:r>
          </a:p>
        </p:txBody>
      </p:sp>
      <p:sp>
        <p:nvSpPr>
          <p:cNvPr id="359" name="Shape 359"/>
          <p:cNvSpPr txBox="1"/>
          <p:nvPr/>
        </p:nvSpPr>
        <p:spPr>
          <a:xfrm>
            <a:off x="6672275" y="2575062"/>
            <a:ext cx="13581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...</a:t>
            </a:r>
          </a:p>
        </p:txBody>
      </p:sp>
      <p:pic>
        <p:nvPicPr>
          <p:cNvPr id="360" name="Shape 3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825" y="1617975"/>
            <a:ext cx="1647150" cy="1606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1" name="Shape 361"/>
          <p:cNvCxnSpPr>
            <a:endCxn id="343" idx="0"/>
          </p:cNvCxnSpPr>
          <p:nvPr/>
        </p:nvCxnSpPr>
        <p:spPr>
          <a:xfrm flipH="1" rot="10800000">
            <a:off x="2055200" y="1306950"/>
            <a:ext cx="996600" cy="33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62" name="Shape 362"/>
          <p:cNvCxnSpPr>
            <a:endCxn id="343" idx="2"/>
          </p:cNvCxnSpPr>
          <p:nvPr/>
        </p:nvCxnSpPr>
        <p:spPr>
          <a:xfrm>
            <a:off x="2009900" y="3224250"/>
            <a:ext cx="1041900" cy="6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63" name="Shape 363"/>
          <p:cNvSpPr txBox="1"/>
          <p:nvPr/>
        </p:nvSpPr>
        <p:spPr>
          <a:xfrm>
            <a:off x="6520025" y="2269875"/>
            <a:ext cx="2312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Pr(grumpy) =0.2</a:t>
            </a:r>
          </a:p>
        </p:txBody>
      </p:sp>
      <p:sp>
        <p:nvSpPr>
          <p:cNvPr id="364" name="Shape 364"/>
          <p:cNvSpPr/>
          <p:nvPr/>
        </p:nvSpPr>
        <p:spPr>
          <a:xfrm>
            <a:off x="4927232" y="1386975"/>
            <a:ext cx="216300" cy="2302875"/>
          </a:xfrm>
          <a:custGeom>
            <a:pathLst>
              <a:path extrusionOk="0" h="92115" w="8652">
                <a:moveTo>
                  <a:pt x="6782" y="0"/>
                </a:moveTo>
                <a:cubicBezTo>
                  <a:pt x="6087" y="2775"/>
                  <a:pt x="2978" y="4648"/>
                  <a:pt x="2574" y="7481"/>
                </a:cubicBezTo>
                <a:cubicBezTo>
                  <a:pt x="2231" y="9881"/>
                  <a:pt x="7717" y="10200"/>
                  <a:pt x="7717" y="12625"/>
                </a:cubicBezTo>
                <a:cubicBezTo>
                  <a:pt x="7717" y="16127"/>
                  <a:pt x="2793" y="18074"/>
                  <a:pt x="2106" y="21509"/>
                </a:cubicBezTo>
                <a:cubicBezTo>
                  <a:pt x="1579" y="24138"/>
                  <a:pt x="7629" y="25510"/>
                  <a:pt x="6782" y="28055"/>
                </a:cubicBezTo>
                <a:cubicBezTo>
                  <a:pt x="6043" y="30273"/>
                  <a:pt x="1705" y="31495"/>
                  <a:pt x="2574" y="33666"/>
                </a:cubicBezTo>
                <a:cubicBezTo>
                  <a:pt x="3489" y="35953"/>
                  <a:pt x="8652" y="35409"/>
                  <a:pt x="8652" y="37874"/>
                </a:cubicBezTo>
                <a:cubicBezTo>
                  <a:pt x="8652" y="41431"/>
                  <a:pt x="2737" y="43753"/>
                  <a:pt x="3509" y="47226"/>
                </a:cubicBezTo>
                <a:cubicBezTo>
                  <a:pt x="3820" y="48628"/>
                  <a:pt x="7365" y="48718"/>
                  <a:pt x="6782" y="50032"/>
                </a:cubicBezTo>
                <a:cubicBezTo>
                  <a:pt x="5388" y="53168"/>
                  <a:pt x="-706" y="54680"/>
                  <a:pt x="236" y="57981"/>
                </a:cubicBezTo>
                <a:cubicBezTo>
                  <a:pt x="848" y="60126"/>
                  <a:pt x="6067" y="58568"/>
                  <a:pt x="6314" y="60786"/>
                </a:cubicBezTo>
                <a:cubicBezTo>
                  <a:pt x="6609" y="63451"/>
                  <a:pt x="-826" y="66276"/>
                  <a:pt x="1638" y="67333"/>
                </a:cubicBezTo>
                <a:cubicBezTo>
                  <a:pt x="3565" y="68159"/>
                  <a:pt x="6958" y="70230"/>
                  <a:pt x="5847" y="72009"/>
                </a:cubicBezTo>
                <a:cubicBezTo>
                  <a:pt x="-2027" y="84607"/>
                  <a:pt x="703" y="75373"/>
                  <a:pt x="703" y="78087"/>
                </a:cubicBezTo>
                <a:cubicBezTo>
                  <a:pt x="703" y="80137"/>
                  <a:pt x="5552" y="77381"/>
                  <a:pt x="6782" y="79022"/>
                </a:cubicBezTo>
                <a:cubicBezTo>
                  <a:pt x="8626" y="81481"/>
                  <a:pt x="2950" y="84015"/>
                  <a:pt x="2106" y="86972"/>
                </a:cubicBezTo>
                <a:cubicBezTo>
                  <a:pt x="1439" y="89303"/>
                  <a:pt x="6482" y="89814"/>
                  <a:pt x="7250" y="92115"/>
                </a:cubicBez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Transfer Learning: How to leverage this power </a:t>
            </a:r>
          </a:p>
        </p:txBody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101300" y="937575"/>
            <a:ext cx="8520600" cy="393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https://research.googleblog.com/2016/03/train-your-own-image-classifier-with.html</a:t>
            </a:r>
          </a:p>
        </p:txBody>
      </p:sp>
      <p:sp>
        <p:nvSpPr>
          <p:cNvPr id="371" name="Shape 37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72" name="Shape 372"/>
          <p:cNvSpPr/>
          <p:nvPr/>
        </p:nvSpPr>
        <p:spPr>
          <a:xfrm>
            <a:off x="2968850" y="1306950"/>
            <a:ext cx="165900" cy="252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3" name="Shape 373"/>
          <p:cNvSpPr/>
          <p:nvPr/>
        </p:nvSpPr>
        <p:spPr>
          <a:xfrm>
            <a:off x="3687525" y="1617975"/>
            <a:ext cx="165900" cy="176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74" name="Shape 374"/>
          <p:cNvCxnSpPr>
            <a:stCxn id="372" idx="0"/>
          </p:cNvCxnSpPr>
          <p:nvPr/>
        </p:nvCxnSpPr>
        <p:spPr>
          <a:xfrm>
            <a:off x="3051800" y="1306950"/>
            <a:ext cx="583200" cy="2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75" name="Shape 375"/>
          <p:cNvCxnSpPr/>
          <p:nvPr/>
        </p:nvCxnSpPr>
        <p:spPr>
          <a:xfrm flipH="1" rot="10800000">
            <a:off x="3134750" y="3397650"/>
            <a:ext cx="560400" cy="43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76" name="Shape 376"/>
          <p:cNvSpPr/>
          <p:nvPr/>
        </p:nvSpPr>
        <p:spPr>
          <a:xfrm>
            <a:off x="4476825" y="1897725"/>
            <a:ext cx="215700" cy="1203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77" name="Shape 377"/>
          <p:cNvCxnSpPr>
            <a:endCxn id="376" idx="2"/>
          </p:cNvCxnSpPr>
          <p:nvPr/>
        </p:nvCxnSpPr>
        <p:spPr>
          <a:xfrm flipH="1" rot="10800000">
            <a:off x="3853275" y="3100725"/>
            <a:ext cx="731400" cy="2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78" name="Shape 378"/>
          <p:cNvCxnSpPr/>
          <p:nvPr/>
        </p:nvCxnSpPr>
        <p:spPr>
          <a:xfrm>
            <a:off x="3853275" y="1617975"/>
            <a:ext cx="583200" cy="2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79" name="Shape 379"/>
          <p:cNvCxnSpPr>
            <a:endCxn id="380" idx="0"/>
          </p:cNvCxnSpPr>
          <p:nvPr/>
        </p:nvCxnSpPr>
        <p:spPr>
          <a:xfrm>
            <a:off x="4732750" y="1897725"/>
            <a:ext cx="53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81" name="Shape 381"/>
          <p:cNvCxnSpPr>
            <a:endCxn id="380" idx="2"/>
          </p:cNvCxnSpPr>
          <p:nvPr/>
        </p:nvCxnSpPr>
        <p:spPr>
          <a:xfrm>
            <a:off x="4631950" y="3100725"/>
            <a:ext cx="63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382" name="Shape 3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825" y="1617975"/>
            <a:ext cx="1647150" cy="1606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3" name="Shape 383"/>
          <p:cNvCxnSpPr>
            <a:endCxn id="372" idx="0"/>
          </p:cNvCxnSpPr>
          <p:nvPr/>
        </p:nvCxnSpPr>
        <p:spPr>
          <a:xfrm flipH="1" rot="10800000">
            <a:off x="2055200" y="1306950"/>
            <a:ext cx="996600" cy="33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84" name="Shape 384"/>
          <p:cNvCxnSpPr>
            <a:endCxn id="372" idx="2"/>
          </p:cNvCxnSpPr>
          <p:nvPr/>
        </p:nvCxnSpPr>
        <p:spPr>
          <a:xfrm>
            <a:off x="2009900" y="3224250"/>
            <a:ext cx="1041900" cy="6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85" name="Shape 385"/>
          <p:cNvSpPr/>
          <p:nvPr/>
        </p:nvSpPr>
        <p:spPr>
          <a:xfrm>
            <a:off x="4927232" y="1386975"/>
            <a:ext cx="216300" cy="2302875"/>
          </a:xfrm>
          <a:custGeom>
            <a:pathLst>
              <a:path extrusionOk="0" h="92115" w="8652">
                <a:moveTo>
                  <a:pt x="6782" y="0"/>
                </a:moveTo>
                <a:cubicBezTo>
                  <a:pt x="6087" y="2775"/>
                  <a:pt x="2978" y="4648"/>
                  <a:pt x="2574" y="7481"/>
                </a:cubicBezTo>
                <a:cubicBezTo>
                  <a:pt x="2231" y="9881"/>
                  <a:pt x="7717" y="10200"/>
                  <a:pt x="7717" y="12625"/>
                </a:cubicBezTo>
                <a:cubicBezTo>
                  <a:pt x="7717" y="16127"/>
                  <a:pt x="2793" y="18074"/>
                  <a:pt x="2106" y="21509"/>
                </a:cubicBezTo>
                <a:cubicBezTo>
                  <a:pt x="1579" y="24138"/>
                  <a:pt x="7629" y="25510"/>
                  <a:pt x="6782" y="28055"/>
                </a:cubicBezTo>
                <a:cubicBezTo>
                  <a:pt x="6043" y="30273"/>
                  <a:pt x="1705" y="31495"/>
                  <a:pt x="2574" y="33666"/>
                </a:cubicBezTo>
                <a:cubicBezTo>
                  <a:pt x="3489" y="35953"/>
                  <a:pt x="8652" y="35409"/>
                  <a:pt x="8652" y="37874"/>
                </a:cubicBezTo>
                <a:cubicBezTo>
                  <a:pt x="8652" y="41431"/>
                  <a:pt x="2737" y="43753"/>
                  <a:pt x="3509" y="47226"/>
                </a:cubicBezTo>
                <a:cubicBezTo>
                  <a:pt x="3820" y="48628"/>
                  <a:pt x="7365" y="48718"/>
                  <a:pt x="6782" y="50032"/>
                </a:cubicBezTo>
                <a:cubicBezTo>
                  <a:pt x="5388" y="53168"/>
                  <a:pt x="-706" y="54680"/>
                  <a:pt x="236" y="57981"/>
                </a:cubicBezTo>
                <a:cubicBezTo>
                  <a:pt x="848" y="60126"/>
                  <a:pt x="6067" y="58568"/>
                  <a:pt x="6314" y="60786"/>
                </a:cubicBezTo>
                <a:cubicBezTo>
                  <a:pt x="6609" y="63451"/>
                  <a:pt x="-826" y="66276"/>
                  <a:pt x="1638" y="67333"/>
                </a:cubicBezTo>
                <a:cubicBezTo>
                  <a:pt x="3565" y="68159"/>
                  <a:pt x="6958" y="70230"/>
                  <a:pt x="5847" y="72009"/>
                </a:cubicBezTo>
                <a:cubicBezTo>
                  <a:pt x="-2027" y="84607"/>
                  <a:pt x="703" y="75373"/>
                  <a:pt x="703" y="78087"/>
                </a:cubicBezTo>
                <a:cubicBezTo>
                  <a:pt x="703" y="80137"/>
                  <a:pt x="5552" y="77381"/>
                  <a:pt x="6782" y="79022"/>
                </a:cubicBezTo>
                <a:cubicBezTo>
                  <a:pt x="8626" y="81481"/>
                  <a:pt x="2950" y="84015"/>
                  <a:pt x="2106" y="86972"/>
                </a:cubicBezTo>
                <a:cubicBezTo>
                  <a:pt x="1439" y="89303"/>
                  <a:pt x="6482" y="89814"/>
                  <a:pt x="7250" y="92115"/>
                </a:cubicBez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lg" w="lg" type="none"/>
            <a:tailEnd len="lg" w="lg" type="none"/>
          </a:ln>
        </p:spPr>
      </p:sp>
      <p:cxnSp>
        <p:nvCxnSpPr>
          <p:cNvPr id="386" name="Shape 386"/>
          <p:cNvCxnSpPr/>
          <p:nvPr/>
        </p:nvCxnSpPr>
        <p:spPr>
          <a:xfrm>
            <a:off x="4732750" y="2155325"/>
            <a:ext cx="53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87" name="Shape 387"/>
          <p:cNvCxnSpPr/>
          <p:nvPr/>
        </p:nvCxnSpPr>
        <p:spPr>
          <a:xfrm>
            <a:off x="4758550" y="2499225"/>
            <a:ext cx="53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88" name="Shape 388"/>
          <p:cNvCxnSpPr/>
          <p:nvPr/>
        </p:nvCxnSpPr>
        <p:spPr>
          <a:xfrm>
            <a:off x="4732750" y="2815275"/>
            <a:ext cx="53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89" name="Shape 389"/>
          <p:cNvSpPr txBox="1"/>
          <p:nvPr/>
        </p:nvSpPr>
        <p:spPr>
          <a:xfrm>
            <a:off x="5354675" y="1761050"/>
            <a:ext cx="2992500" cy="18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Excellent image features.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Train a logistic regression on your problem.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Or an XGBoost classifier or any other model inside or outside TF.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Interpretability and Trust </a:t>
            </a:r>
          </a:p>
        </p:txBody>
      </p:sp>
      <p:sp>
        <p:nvSpPr>
          <p:cNvPr id="395" name="Shape 395"/>
          <p:cNvSpPr txBox="1"/>
          <p:nvPr>
            <p:ph idx="1" type="body"/>
          </p:nvPr>
        </p:nvSpPr>
        <p:spPr>
          <a:xfrm>
            <a:off x="311700" y="1228675"/>
            <a:ext cx="8520600" cy="329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``Why Should I Trust You?” Explaining the Predictions of Any Classifier.’’. Ribeiro et al. KDD 2016.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``Streaming Weak Submodularity: Interpreting Neural Networks on the fly.’’. (my group- uploaded on drive)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Problem: Given a black box model: ask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WHY did it give this label for this input.    </a:t>
            </a:r>
          </a:p>
        </p:txBody>
      </p:sp>
      <p:sp>
        <p:nvSpPr>
          <p:cNvPr id="396" name="Shape 39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Interpretability and Trust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2" name="Shape 402"/>
          <p:cNvSpPr txBox="1"/>
          <p:nvPr>
            <p:ph idx="1" type="body"/>
          </p:nvPr>
        </p:nvSpPr>
        <p:spPr>
          <a:xfrm>
            <a:off x="311700" y="1228675"/>
            <a:ext cx="8520600" cy="329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Interpretability is related to trust.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3" name="Shape 40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04" name="Shape 4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475" y="1858349"/>
            <a:ext cx="4209625" cy="214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Interpretability and Trust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0" name="Shape 410"/>
          <p:cNvSpPr txBox="1"/>
          <p:nvPr>
            <p:ph idx="1" type="body"/>
          </p:nvPr>
        </p:nvSpPr>
        <p:spPr>
          <a:xfrm>
            <a:off x="311700" y="1228675"/>
            <a:ext cx="8520600" cy="329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Interpretability is related to trust.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Malware detector had excellent accuracy over train-test split with true holdout.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1" name="Shape 41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254425" y="112025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Continuous Bag of Words (Mikolov et al. 2013)</a:t>
            </a:r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4173150" y="913025"/>
            <a:ext cx="4838700" cy="2458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/>
              <a:t>`</a:t>
            </a: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For a successful technology, reality must take precedence over public relations, since nature cannot be fooled..</a:t>
            </a:r>
            <a:r>
              <a:rPr lang="en" sz="1400"/>
              <a:t>’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>
              <a:spcBef>
                <a:spcPts val="0"/>
              </a:spcBef>
              <a:buNone/>
            </a:pPr>
            <a:r>
              <a:rPr lang="en" sz="1400"/>
              <a:t>`</a:t>
            </a: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.. since nature </a:t>
            </a:r>
            <a:r>
              <a:rPr lang="en" sz="14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*****</a:t>
            </a: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  be fooled..</a:t>
            </a:r>
            <a:r>
              <a:rPr lang="en" sz="1400"/>
              <a:t>’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38" name="Shape 138"/>
          <p:cNvSpPr/>
          <p:nvPr/>
        </p:nvSpPr>
        <p:spPr>
          <a:xfrm>
            <a:off x="316275" y="1841200"/>
            <a:ext cx="395700" cy="221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x1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x2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..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x</a:t>
            </a:r>
            <a:r>
              <a:rPr baseline="-25000" lang="en"/>
              <a:t>Y</a:t>
            </a:r>
          </a:p>
        </p:txBody>
      </p:sp>
      <p:cxnSp>
        <p:nvCxnSpPr>
          <p:cNvPr id="139" name="Shape 139"/>
          <p:cNvCxnSpPr>
            <a:stCxn id="138" idx="2"/>
          </p:cNvCxnSpPr>
          <p:nvPr/>
        </p:nvCxnSpPr>
        <p:spPr>
          <a:xfrm flipH="1" rot="10800000">
            <a:off x="514125" y="3645700"/>
            <a:ext cx="798000" cy="41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40" name="Shape 140"/>
          <p:cNvCxnSpPr>
            <a:stCxn id="138" idx="0"/>
          </p:cNvCxnSpPr>
          <p:nvPr/>
        </p:nvCxnSpPr>
        <p:spPr>
          <a:xfrm>
            <a:off x="514125" y="1841200"/>
            <a:ext cx="787800" cy="33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41" name="Shape 141"/>
          <p:cNvSpPr txBox="1"/>
          <p:nvPr/>
        </p:nvSpPr>
        <p:spPr>
          <a:xfrm>
            <a:off x="3118275" y="173680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y</a:t>
            </a:r>
          </a:p>
        </p:txBody>
      </p:sp>
      <p:sp>
        <p:nvSpPr>
          <p:cNvPr id="142" name="Shape 142"/>
          <p:cNvSpPr/>
          <p:nvPr/>
        </p:nvSpPr>
        <p:spPr>
          <a:xfrm>
            <a:off x="1320962" y="2097875"/>
            <a:ext cx="395700" cy="153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h2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..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</a:t>
            </a:r>
            <a:r>
              <a:rPr baseline="-25000" lang="en"/>
              <a:t>N</a:t>
            </a:r>
          </a:p>
        </p:txBody>
      </p:sp>
      <p:cxnSp>
        <p:nvCxnSpPr>
          <p:cNvPr id="143" name="Shape 143"/>
          <p:cNvCxnSpPr/>
          <p:nvPr/>
        </p:nvCxnSpPr>
        <p:spPr>
          <a:xfrm>
            <a:off x="1732500" y="3645800"/>
            <a:ext cx="707400" cy="29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44" name="Shape 144"/>
          <p:cNvCxnSpPr/>
          <p:nvPr/>
        </p:nvCxnSpPr>
        <p:spPr>
          <a:xfrm flipH="1" rot="10800000">
            <a:off x="1735725" y="1851875"/>
            <a:ext cx="642600" cy="24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45" name="Shape 145"/>
          <p:cNvSpPr txBox="1"/>
          <p:nvPr/>
        </p:nvSpPr>
        <p:spPr>
          <a:xfrm>
            <a:off x="824625" y="2616700"/>
            <a:ext cx="3837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</a:t>
            </a:r>
          </a:p>
        </p:txBody>
      </p:sp>
      <p:sp>
        <p:nvSpPr>
          <p:cNvPr id="146" name="Shape 146"/>
          <p:cNvSpPr txBox="1"/>
          <p:nvPr/>
        </p:nvSpPr>
        <p:spPr>
          <a:xfrm>
            <a:off x="1735725" y="2616700"/>
            <a:ext cx="5487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W’</a:t>
            </a:r>
          </a:p>
        </p:txBody>
      </p:sp>
      <p:sp>
        <p:nvSpPr>
          <p:cNvPr id="147" name="Shape 147"/>
          <p:cNvSpPr/>
          <p:nvPr/>
        </p:nvSpPr>
        <p:spPr>
          <a:xfrm>
            <a:off x="2457400" y="1778325"/>
            <a:ext cx="395700" cy="221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y1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y2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y3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…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y</a:t>
            </a:r>
            <a:r>
              <a:rPr baseline="-25000" lang="en"/>
              <a:t>V</a:t>
            </a:r>
          </a:p>
        </p:txBody>
      </p:sp>
      <p:cxnSp>
        <p:nvCxnSpPr>
          <p:cNvPr id="148" name="Shape 148"/>
          <p:cNvCxnSpPr/>
          <p:nvPr/>
        </p:nvCxnSpPr>
        <p:spPr>
          <a:xfrm rot="10800000">
            <a:off x="6007225" y="1708375"/>
            <a:ext cx="0" cy="9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49" name="Shape 149"/>
          <p:cNvSpPr txBox="1"/>
          <p:nvPr/>
        </p:nvSpPr>
        <p:spPr>
          <a:xfrm>
            <a:off x="5371650" y="2580850"/>
            <a:ext cx="1527300" cy="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Current word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4242500" y="2097875"/>
            <a:ext cx="1189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Context</a:t>
            </a:r>
          </a:p>
        </p:txBody>
      </p:sp>
      <p:cxnSp>
        <p:nvCxnSpPr>
          <p:cNvPr id="151" name="Shape 151"/>
          <p:cNvCxnSpPr/>
          <p:nvPr/>
        </p:nvCxnSpPr>
        <p:spPr>
          <a:xfrm flipH="1" rot="10800000">
            <a:off x="4744975" y="1667200"/>
            <a:ext cx="462600" cy="51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52" name="Shape 152"/>
          <p:cNvSpPr txBox="1"/>
          <p:nvPr/>
        </p:nvSpPr>
        <p:spPr>
          <a:xfrm>
            <a:off x="311700" y="4148100"/>
            <a:ext cx="31368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One hot-encoded of previous word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Shape 4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Interpretability and Trust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7" name="Shape 417"/>
          <p:cNvSpPr txBox="1"/>
          <p:nvPr>
            <p:ph idx="1" type="body"/>
          </p:nvPr>
        </p:nvSpPr>
        <p:spPr>
          <a:xfrm>
            <a:off x="311700" y="1228675"/>
            <a:ext cx="8520600" cy="329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Interpretability is related to trust.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Malware detector had excellent accuracy over train-test split with true holdout.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Was just checking if the code had comments.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8" name="Shape 41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idea:</a:t>
            </a:r>
          </a:p>
        </p:txBody>
      </p:sp>
      <p:sp>
        <p:nvSpPr>
          <p:cNvPr id="424" name="Shape 4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25" name="Shape 4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625" y="1283800"/>
            <a:ext cx="2929900" cy="2429425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Shape 426"/>
          <p:cNvSpPr txBox="1"/>
          <p:nvPr>
            <p:ph idx="1" type="body"/>
          </p:nvPr>
        </p:nvSpPr>
        <p:spPr>
          <a:xfrm>
            <a:off x="4449900" y="923400"/>
            <a:ext cx="4317600" cy="329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Segment image into regions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Feed subsets of the regions in the black box.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Black out the rest image. 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Find which 3 regions maximize the likelihood of ‘Rose’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7" name="Shape 427"/>
          <p:cNvSpPr/>
          <p:nvPr/>
        </p:nvSpPr>
        <p:spPr>
          <a:xfrm>
            <a:off x="469004" y="1053694"/>
            <a:ext cx="2029700" cy="1559150"/>
          </a:xfrm>
          <a:custGeom>
            <a:pathLst>
              <a:path extrusionOk="0" h="62366" w="81188">
                <a:moveTo>
                  <a:pt x="13050" y="58105"/>
                </a:moveTo>
                <a:cubicBezTo>
                  <a:pt x="18259" y="58105"/>
                  <a:pt x="22307" y="52970"/>
                  <a:pt x="27416" y="51949"/>
                </a:cubicBezTo>
                <a:cubicBezTo>
                  <a:pt x="33287" y="50774"/>
                  <a:pt x="39384" y="52462"/>
                  <a:pt x="45373" y="52462"/>
                </a:cubicBezTo>
                <a:cubicBezTo>
                  <a:pt x="49001" y="52462"/>
                  <a:pt x="52547" y="50471"/>
                  <a:pt x="56148" y="50922"/>
                </a:cubicBezTo>
                <a:cubicBezTo>
                  <a:pt x="61309" y="51567"/>
                  <a:pt x="63273" y="58576"/>
                  <a:pt x="67435" y="61697"/>
                </a:cubicBezTo>
                <a:cubicBezTo>
                  <a:pt x="69527" y="63266"/>
                  <a:pt x="72954" y="61609"/>
                  <a:pt x="75131" y="60158"/>
                </a:cubicBezTo>
                <a:cubicBezTo>
                  <a:pt x="79317" y="57365"/>
                  <a:pt x="71474" y="50192"/>
                  <a:pt x="72566" y="45279"/>
                </a:cubicBezTo>
                <a:cubicBezTo>
                  <a:pt x="73545" y="40871"/>
                  <a:pt x="80032" y="38957"/>
                  <a:pt x="80775" y="34504"/>
                </a:cubicBezTo>
                <a:cubicBezTo>
                  <a:pt x="81861" y="27985"/>
                  <a:pt x="80850" y="20505"/>
                  <a:pt x="77184" y="15008"/>
                </a:cubicBezTo>
                <a:cubicBezTo>
                  <a:pt x="70380" y="4807"/>
                  <a:pt x="55575" y="1064"/>
                  <a:pt x="43321" y="642"/>
                </a:cubicBezTo>
                <a:cubicBezTo>
                  <a:pt x="35088" y="358"/>
                  <a:pt x="25865" y="-1359"/>
                  <a:pt x="18694" y="2694"/>
                </a:cubicBezTo>
                <a:cubicBezTo>
                  <a:pt x="10113" y="7543"/>
                  <a:pt x="1116" y="15966"/>
                  <a:pt x="223" y="25782"/>
                </a:cubicBezTo>
                <a:cubicBezTo>
                  <a:pt x="-653" y="35407"/>
                  <a:pt x="1917" y="45714"/>
                  <a:pt x="6893" y="54001"/>
                </a:cubicBezTo>
                <a:cubicBezTo>
                  <a:pt x="7773" y="55467"/>
                  <a:pt x="10233" y="55549"/>
                  <a:pt x="10998" y="57079"/>
                </a:cubicBez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sp>
      <p:sp>
        <p:nvSpPr>
          <p:cNvPr id="428" name="Shape 428"/>
          <p:cNvSpPr txBox="1"/>
          <p:nvPr/>
        </p:nvSpPr>
        <p:spPr>
          <a:xfrm>
            <a:off x="1836575" y="822100"/>
            <a:ext cx="48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R1</a:t>
            </a:r>
          </a:p>
        </p:txBody>
      </p:sp>
      <p:sp>
        <p:nvSpPr>
          <p:cNvPr id="429" name="Shape 429"/>
          <p:cNvSpPr/>
          <p:nvPr/>
        </p:nvSpPr>
        <p:spPr>
          <a:xfrm>
            <a:off x="2324084" y="1160297"/>
            <a:ext cx="1296200" cy="1679525"/>
          </a:xfrm>
          <a:custGeom>
            <a:pathLst>
              <a:path extrusionOk="0" h="67181" w="51848">
                <a:moveTo>
                  <a:pt x="8111" y="2535"/>
                </a:moveTo>
                <a:cubicBezTo>
                  <a:pt x="8111" y="9213"/>
                  <a:pt x="11248" y="16208"/>
                  <a:pt x="9137" y="22544"/>
                </a:cubicBezTo>
                <a:cubicBezTo>
                  <a:pt x="5569" y="33247"/>
                  <a:pt x="-2638" y="44677"/>
                  <a:pt x="928" y="55381"/>
                </a:cubicBezTo>
                <a:cubicBezTo>
                  <a:pt x="2839" y="61117"/>
                  <a:pt x="10823" y="63435"/>
                  <a:pt x="16833" y="64103"/>
                </a:cubicBezTo>
                <a:cubicBezTo>
                  <a:pt x="19100" y="64354"/>
                  <a:pt x="21677" y="61194"/>
                  <a:pt x="23503" y="62564"/>
                </a:cubicBezTo>
                <a:cubicBezTo>
                  <a:pt x="24911" y="63620"/>
                  <a:pt x="24308" y="67181"/>
                  <a:pt x="26069" y="67181"/>
                </a:cubicBezTo>
                <a:cubicBezTo>
                  <a:pt x="29094" y="67181"/>
                  <a:pt x="32225" y="63536"/>
                  <a:pt x="32225" y="60511"/>
                </a:cubicBezTo>
                <a:cubicBezTo>
                  <a:pt x="32225" y="58347"/>
                  <a:pt x="29369" y="56362"/>
                  <a:pt x="30173" y="54354"/>
                </a:cubicBezTo>
                <a:cubicBezTo>
                  <a:pt x="31888" y="50063"/>
                  <a:pt x="40041" y="50163"/>
                  <a:pt x="40948" y="45632"/>
                </a:cubicBezTo>
                <a:cubicBezTo>
                  <a:pt x="41350" y="43619"/>
                  <a:pt x="41446" y="41465"/>
                  <a:pt x="40948" y="39475"/>
                </a:cubicBezTo>
                <a:cubicBezTo>
                  <a:pt x="40330" y="37008"/>
                  <a:pt x="33609" y="35093"/>
                  <a:pt x="35817" y="33832"/>
                </a:cubicBezTo>
                <a:cubicBezTo>
                  <a:pt x="40372" y="31229"/>
                  <a:pt x="48349" y="33393"/>
                  <a:pt x="50696" y="28701"/>
                </a:cubicBezTo>
                <a:cubicBezTo>
                  <a:pt x="52766" y="24559"/>
                  <a:pt x="51673" y="19022"/>
                  <a:pt x="49670" y="14848"/>
                </a:cubicBezTo>
                <a:cubicBezTo>
                  <a:pt x="45747" y="6676"/>
                  <a:pt x="35100" y="3580"/>
                  <a:pt x="26582" y="482"/>
                </a:cubicBezTo>
                <a:cubicBezTo>
                  <a:pt x="21280" y="-1446"/>
                  <a:pt x="15805" y="4587"/>
                  <a:pt x="10164" y="4587"/>
                </a:cubicBezTo>
              </a:path>
            </a:pathLst>
          </a:cu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sp>
      <p:sp>
        <p:nvSpPr>
          <p:cNvPr id="430" name="Shape 430"/>
          <p:cNvSpPr txBox="1"/>
          <p:nvPr/>
        </p:nvSpPr>
        <p:spPr>
          <a:xfrm>
            <a:off x="3297300" y="1053700"/>
            <a:ext cx="48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R2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Lime and Streak </a:t>
            </a:r>
          </a:p>
        </p:txBody>
      </p:sp>
      <p:sp>
        <p:nvSpPr>
          <p:cNvPr id="436" name="Shape 43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37" name="Shape 4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4100" y="505800"/>
            <a:ext cx="2802569" cy="37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Lime and Streak </a:t>
            </a:r>
          </a:p>
        </p:txBody>
      </p:sp>
      <p:sp>
        <p:nvSpPr>
          <p:cNvPr id="443" name="Shape 4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44" name="Shape 4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0550" y="598350"/>
            <a:ext cx="2965219" cy="3744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Shape 44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Interpretability and Trust</a:t>
            </a:r>
          </a:p>
        </p:txBody>
      </p:sp>
      <p:sp>
        <p:nvSpPr>
          <p:cNvPr id="450" name="Shape 450"/>
          <p:cNvSpPr txBox="1"/>
          <p:nvPr>
            <p:ph idx="1" type="body"/>
          </p:nvPr>
        </p:nvSpPr>
        <p:spPr>
          <a:xfrm>
            <a:off x="311700" y="1228675"/>
            <a:ext cx="8520600" cy="329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a very complex and hot topic in ML currently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Trusting for deployment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For scientific discovery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1" name="Shape 4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Interpretability and Trust</a:t>
            </a:r>
          </a:p>
        </p:txBody>
      </p:sp>
      <p:sp>
        <p:nvSpPr>
          <p:cNvPr id="457" name="Shape 457"/>
          <p:cNvSpPr txBox="1"/>
          <p:nvPr>
            <p:ph idx="1" type="body"/>
          </p:nvPr>
        </p:nvSpPr>
        <p:spPr>
          <a:xfrm>
            <a:off x="311700" y="1228675"/>
            <a:ext cx="8520600" cy="329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a very complex and hot topic in ML currently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Trusting for deployment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For scientific discovery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For Discrimination and Fairness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8" name="Shape 4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Shape 46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Interpretability and Trust</a:t>
            </a:r>
          </a:p>
        </p:txBody>
      </p:sp>
      <p:sp>
        <p:nvSpPr>
          <p:cNvPr id="464" name="Shape 464"/>
          <p:cNvSpPr txBox="1"/>
          <p:nvPr>
            <p:ph idx="1" type="body"/>
          </p:nvPr>
        </p:nvSpPr>
        <p:spPr>
          <a:xfrm>
            <a:off x="311700" y="1228675"/>
            <a:ext cx="8520600" cy="329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a very complex and hot topic in ML currently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Trusting for deployment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For scientific discovery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For Discrimination and Fairness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(e.g. Loan applications, Employment, News, ?)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5" name="Shape 46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Interpretability and Trust</a:t>
            </a:r>
          </a:p>
        </p:txBody>
      </p:sp>
      <p:sp>
        <p:nvSpPr>
          <p:cNvPr id="471" name="Shape 471"/>
          <p:cNvSpPr txBox="1"/>
          <p:nvPr>
            <p:ph idx="1" type="body"/>
          </p:nvPr>
        </p:nvSpPr>
        <p:spPr>
          <a:xfrm>
            <a:off x="311700" y="1228675"/>
            <a:ext cx="8520600" cy="329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/>
              <a:t>This is a very complex and hot topic in ML currently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400"/>
              <a:t>Trusting for deployment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400"/>
              <a:t>For scientific discovery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400"/>
              <a:t>For Discrimination and Fairness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400"/>
              <a:t>(e.g. Loan applications, Employment, News, ?) Very interesting complex topic: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http://www.mlandthelaw.org/slides/hajian.pdf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http://www.mlandthelaw.org/</a:t>
            </a:r>
            <a:r>
              <a:rPr lang="en" sz="1400"/>
              <a:t>    http://www.fatml.org/resources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  <p:sp>
        <p:nvSpPr>
          <p:cNvPr id="472" name="Shape 47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Continuous Bag of Words (Mikolov et al. 2013)</a:t>
            </a:r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4235925" y="1342500"/>
            <a:ext cx="4375200" cy="2458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Each row of W is a vector representation of a word </a:t>
            </a:r>
            <a:r>
              <a:rPr b="1" lang="en"/>
              <a:t>v</a:t>
            </a:r>
            <a:r>
              <a:rPr baseline="-25000" lang="en"/>
              <a:t>p</a:t>
            </a:r>
            <a:r>
              <a:rPr baseline="30000" lang="en"/>
              <a:t>T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Score for next word = </a:t>
            </a:r>
            <a:r>
              <a:rPr b="1" lang="en"/>
              <a:t>u</a:t>
            </a:r>
            <a:r>
              <a:rPr baseline="-25000" lang="en"/>
              <a:t>j</a:t>
            </a:r>
            <a:r>
              <a:rPr baseline="30000" lang="en"/>
              <a:t>T</a:t>
            </a:r>
            <a:r>
              <a:rPr lang="en"/>
              <a:t> </a:t>
            </a:r>
            <a:r>
              <a:rPr b="1" lang="en"/>
              <a:t>h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Where </a:t>
            </a:r>
            <a:r>
              <a:rPr b="1" lang="en"/>
              <a:t>u</a:t>
            </a:r>
            <a:r>
              <a:rPr baseline="-25000" lang="en"/>
              <a:t>j</a:t>
            </a:r>
            <a:r>
              <a:rPr lang="en"/>
              <a:t> is the jth column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of W’ </a:t>
            </a:r>
          </a:p>
        </p:txBody>
      </p:sp>
      <p:sp>
        <p:nvSpPr>
          <p:cNvPr id="159" name="Shape 15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60" name="Shape 160"/>
          <p:cNvSpPr/>
          <p:nvPr/>
        </p:nvSpPr>
        <p:spPr>
          <a:xfrm>
            <a:off x="316275" y="1841200"/>
            <a:ext cx="395700" cy="221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x1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x2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..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x</a:t>
            </a:r>
            <a:r>
              <a:rPr baseline="-25000" lang="en"/>
              <a:t>Y</a:t>
            </a:r>
          </a:p>
        </p:txBody>
      </p:sp>
      <p:cxnSp>
        <p:nvCxnSpPr>
          <p:cNvPr id="161" name="Shape 161"/>
          <p:cNvCxnSpPr>
            <a:stCxn id="160" idx="2"/>
          </p:cNvCxnSpPr>
          <p:nvPr/>
        </p:nvCxnSpPr>
        <p:spPr>
          <a:xfrm flipH="1" rot="10800000">
            <a:off x="514125" y="3645700"/>
            <a:ext cx="798000" cy="41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2" name="Shape 162"/>
          <p:cNvCxnSpPr>
            <a:stCxn id="160" idx="0"/>
          </p:cNvCxnSpPr>
          <p:nvPr/>
        </p:nvCxnSpPr>
        <p:spPr>
          <a:xfrm>
            <a:off x="514125" y="1841200"/>
            <a:ext cx="787800" cy="33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63" name="Shape 163"/>
          <p:cNvSpPr/>
          <p:nvPr/>
        </p:nvSpPr>
        <p:spPr>
          <a:xfrm>
            <a:off x="1320962" y="2097875"/>
            <a:ext cx="395700" cy="153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h2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..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</a:t>
            </a:r>
            <a:r>
              <a:rPr baseline="-25000" lang="en"/>
              <a:t>N</a:t>
            </a:r>
          </a:p>
        </p:txBody>
      </p:sp>
      <p:cxnSp>
        <p:nvCxnSpPr>
          <p:cNvPr id="164" name="Shape 164"/>
          <p:cNvCxnSpPr/>
          <p:nvPr/>
        </p:nvCxnSpPr>
        <p:spPr>
          <a:xfrm>
            <a:off x="1732500" y="3645800"/>
            <a:ext cx="707400" cy="29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65" name="Shape 165"/>
          <p:cNvCxnSpPr/>
          <p:nvPr/>
        </p:nvCxnSpPr>
        <p:spPr>
          <a:xfrm flipH="1" rot="10800000">
            <a:off x="1735725" y="1851875"/>
            <a:ext cx="642600" cy="24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66" name="Shape 166"/>
          <p:cNvSpPr txBox="1"/>
          <p:nvPr/>
        </p:nvSpPr>
        <p:spPr>
          <a:xfrm>
            <a:off x="824625" y="2616700"/>
            <a:ext cx="3837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</a:t>
            </a:r>
          </a:p>
        </p:txBody>
      </p:sp>
      <p:sp>
        <p:nvSpPr>
          <p:cNvPr id="167" name="Shape 167"/>
          <p:cNvSpPr txBox="1"/>
          <p:nvPr/>
        </p:nvSpPr>
        <p:spPr>
          <a:xfrm>
            <a:off x="225575" y="4168600"/>
            <a:ext cx="31368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One hot-encoded of previous word</a:t>
            </a:r>
          </a:p>
        </p:txBody>
      </p:sp>
      <p:sp>
        <p:nvSpPr>
          <p:cNvPr id="168" name="Shape 168"/>
          <p:cNvSpPr txBox="1"/>
          <p:nvPr/>
        </p:nvSpPr>
        <p:spPr>
          <a:xfrm>
            <a:off x="1735725" y="2616700"/>
            <a:ext cx="5487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W’</a:t>
            </a:r>
          </a:p>
        </p:txBody>
      </p:sp>
      <p:sp>
        <p:nvSpPr>
          <p:cNvPr id="169" name="Shape 169"/>
          <p:cNvSpPr/>
          <p:nvPr/>
        </p:nvSpPr>
        <p:spPr>
          <a:xfrm>
            <a:off x="2457400" y="1778325"/>
            <a:ext cx="395700" cy="221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y1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y2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y3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…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y</a:t>
            </a:r>
            <a:r>
              <a:rPr baseline="-25000" lang="en"/>
              <a:t>V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Continuous Bag of Words (Mikolov et al. 2013)</a:t>
            </a:r>
          </a:p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4235925" y="1342500"/>
            <a:ext cx="4785300" cy="2458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Each row of W is a vector representation of a word </a:t>
            </a:r>
            <a:r>
              <a:rPr b="1" lang="en"/>
              <a:t>v</a:t>
            </a:r>
            <a:r>
              <a:rPr baseline="-25000" lang="en"/>
              <a:t>p</a:t>
            </a:r>
            <a:r>
              <a:rPr baseline="30000" lang="en"/>
              <a:t>T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Score for next word = </a:t>
            </a:r>
            <a:r>
              <a:rPr b="1" lang="en"/>
              <a:t>u</a:t>
            </a:r>
            <a:r>
              <a:rPr baseline="-25000" lang="en"/>
              <a:t>j</a:t>
            </a:r>
            <a:r>
              <a:rPr baseline="30000" lang="en"/>
              <a:t>T</a:t>
            </a:r>
            <a:r>
              <a:rPr lang="en"/>
              <a:t> </a:t>
            </a:r>
            <a:r>
              <a:rPr b="1" lang="en"/>
              <a:t>h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Where </a:t>
            </a:r>
            <a:r>
              <a:rPr b="1" lang="en"/>
              <a:t>u</a:t>
            </a:r>
            <a:r>
              <a:rPr baseline="-25000" lang="en"/>
              <a:t>j</a:t>
            </a:r>
            <a:r>
              <a:rPr lang="en"/>
              <a:t> is the jth column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of W’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Then us softmax to obtain the posterior distribution on words:</a:t>
            </a:r>
          </a:p>
        </p:txBody>
      </p:sp>
      <p:sp>
        <p:nvSpPr>
          <p:cNvPr id="176" name="Shape 17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77" name="Shape 177"/>
          <p:cNvSpPr/>
          <p:nvPr/>
        </p:nvSpPr>
        <p:spPr>
          <a:xfrm>
            <a:off x="316275" y="1841200"/>
            <a:ext cx="395700" cy="221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x1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x2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..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x</a:t>
            </a:r>
            <a:r>
              <a:rPr baseline="-25000" lang="en"/>
              <a:t>v</a:t>
            </a:r>
          </a:p>
        </p:txBody>
      </p:sp>
      <p:cxnSp>
        <p:nvCxnSpPr>
          <p:cNvPr id="178" name="Shape 178"/>
          <p:cNvCxnSpPr>
            <a:stCxn id="177" idx="2"/>
          </p:cNvCxnSpPr>
          <p:nvPr/>
        </p:nvCxnSpPr>
        <p:spPr>
          <a:xfrm flipH="1" rot="10800000">
            <a:off x="514125" y="3645700"/>
            <a:ext cx="798000" cy="41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79" name="Shape 179"/>
          <p:cNvCxnSpPr>
            <a:stCxn id="177" idx="0"/>
          </p:cNvCxnSpPr>
          <p:nvPr/>
        </p:nvCxnSpPr>
        <p:spPr>
          <a:xfrm>
            <a:off x="514125" y="1841200"/>
            <a:ext cx="787800" cy="33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80" name="Shape 180"/>
          <p:cNvSpPr txBox="1"/>
          <p:nvPr/>
        </p:nvSpPr>
        <p:spPr>
          <a:xfrm>
            <a:off x="3118275" y="173680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y</a:t>
            </a:r>
          </a:p>
        </p:txBody>
      </p:sp>
      <p:sp>
        <p:nvSpPr>
          <p:cNvPr id="181" name="Shape 181"/>
          <p:cNvSpPr/>
          <p:nvPr/>
        </p:nvSpPr>
        <p:spPr>
          <a:xfrm>
            <a:off x="1320962" y="2097875"/>
            <a:ext cx="395700" cy="153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h2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..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</a:t>
            </a:r>
            <a:r>
              <a:rPr baseline="-25000" lang="en"/>
              <a:t>N</a:t>
            </a:r>
          </a:p>
        </p:txBody>
      </p:sp>
      <p:cxnSp>
        <p:nvCxnSpPr>
          <p:cNvPr id="182" name="Shape 182"/>
          <p:cNvCxnSpPr/>
          <p:nvPr/>
        </p:nvCxnSpPr>
        <p:spPr>
          <a:xfrm>
            <a:off x="1732500" y="3645800"/>
            <a:ext cx="707400" cy="29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83" name="Shape 183"/>
          <p:cNvCxnSpPr/>
          <p:nvPr/>
        </p:nvCxnSpPr>
        <p:spPr>
          <a:xfrm flipH="1" rot="10800000">
            <a:off x="1735725" y="1851875"/>
            <a:ext cx="642600" cy="24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84" name="Shape 184"/>
          <p:cNvSpPr txBox="1"/>
          <p:nvPr/>
        </p:nvSpPr>
        <p:spPr>
          <a:xfrm>
            <a:off x="824625" y="2616700"/>
            <a:ext cx="3837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</a:t>
            </a:r>
          </a:p>
        </p:txBody>
      </p:sp>
      <p:sp>
        <p:nvSpPr>
          <p:cNvPr id="185" name="Shape 185"/>
          <p:cNvSpPr txBox="1"/>
          <p:nvPr/>
        </p:nvSpPr>
        <p:spPr>
          <a:xfrm>
            <a:off x="1735725" y="2616700"/>
            <a:ext cx="5487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W’</a:t>
            </a:r>
          </a:p>
        </p:txBody>
      </p:sp>
      <p:sp>
        <p:nvSpPr>
          <p:cNvPr id="186" name="Shape 186"/>
          <p:cNvSpPr/>
          <p:nvPr/>
        </p:nvSpPr>
        <p:spPr>
          <a:xfrm>
            <a:off x="2457400" y="1778325"/>
            <a:ext cx="395700" cy="221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y1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y2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y3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…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y</a:t>
            </a:r>
            <a:r>
              <a:rPr baseline="-25000" lang="en"/>
              <a:t>V</a:t>
            </a:r>
          </a:p>
        </p:txBody>
      </p:sp>
      <p:cxnSp>
        <p:nvCxnSpPr>
          <p:cNvPr id="187" name="Shape 187"/>
          <p:cNvCxnSpPr/>
          <p:nvPr/>
        </p:nvCxnSpPr>
        <p:spPr>
          <a:xfrm flipH="1" rot="10800000">
            <a:off x="2811825" y="2938450"/>
            <a:ext cx="3867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88" name="Shape 188"/>
          <p:cNvSpPr/>
          <p:nvPr/>
        </p:nvSpPr>
        <p:spPr>
          <a:xfrm>
            <a:off x="3194775" y="1834300"/>
            <a:ext cx="395700" cy="221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p1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p2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p3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…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p</a:t>
            </a:r>
            <a:r>
              <a:rPr baseline="-25000" lang="en"/>
              <a:t>V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225575" y="4168600"/>
            <a:ext cx="31368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One hot-encoded of previous word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Continuous Bag of Words (Mikolov et al. 2013)</a:t>
            </a:r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4235925" y="1342500"/>
            <a:ext cx="4785300" cy="2458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For each word we have </a:t>
            </a:r>
            <a:r>
              <a:rPr b="1" lang="en"/>
              <a:t>v</a:t>
            </a:r>
            <a:r>
              <a:rPr baseline="-25000" lang="en"/>
              <a:t>i </a:t>
            </a:r>
            <a:r>
              <a:rPr lang="en"/>
              <a:t>and</a:t>
            </a:r>
            <a:r>
              <a:rPr baseline="-25000" lang="en"/>
              <a:t> </a:t>
            </a:r>
            <a:r>
              <a:rPr b="1" lang="en"/>
              <a:t>u</a:t>
            </a:r>
            <a:r>
              <a:rPr baseline="-25000" lang="en"/>
              <a:t>i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" name="Shape 19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97" name="Shape 197"/>
          <p:cNvSpPr/>
          <p:nvPr/>
        </p:nvSpPr>
        <p:spPr>
          <a:xfrm>
            <a:off x="316275" y="1841200"/>
            <a:ext cx="395700" cy="221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x1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x2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..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x</a:t>
            </a:r>
            <a:r>
              <a:rPr baseline="-25000" lang="en"/>
              <a:t>v</a:t>
            </a:r>
          </a:p>
        </p:txBody>
      </p:sp>
      <p:cxnSp>
        <p:nvCxnSpPr>
          <p:cNvPr id="198" name="Shape 198"/>
          <p:cNvCxnSpPr>
            <a:stCxn id="197" idx="2"/>
          </p:cNvCxnSpPr>
          <p:nvPr/>
        </p:nvCxnSpPr>
        <p:spPr>
          <a:xfrm flipH="1" rot="10800000">
            <a:off x="514125" y="3645700"/>
            <a:ext cx="798000" cy="41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99" name="Shape 199"/>
          <p:cNvCxnSpPr>
            <a:stCxn id="197" idx="0"/>
          </p:cNvCxnSpPr>
          <p:nvPr/>
        </p:nvCxnSpPr>
        <p:spPr>
          <a:xfrm>
            <a:off x="514125" y="1841200"/>
            <a:ext cx="787800" cy="33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00" name="Shape 200"/>
          <p:cNvSpPr txBox="1"/>
          <p:nvPr/>
        </p:nvSpPr>
        <p:spPr>
          <a:xfrm>
            <a:off x="3118275" y="173680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y</a:t>
            </a:r>
          </a:p>
        </p:txBody>
      </p:sp>
      <p:sp>
        <p:nvSpPr>
          <p:cNvPr id="201" name="Shape 201"/>
          <p:cNvSpPr/>
          <p:nvPr/>
        </p:nvSpPr>
        <p:spPr>
          <a:xfrm>
            <a:off x="1320962" y="2097875"/>
            <a:ext cx="395700" cy="153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h1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h2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..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</a:t>
            </a:r>
            <a:r>
              <a:rPr baseline="-25000" lang="en"/>
              <a:t>N</a:t>
            </a:r>
          </a:p>
        </p:txBody>
      </p:sp>
      <p:cxnSp>
        <p:nvCxnSpPr>
          <p:cNvPr id="202" name="Shape 202"/>
          <p:cNvCxnSpPr/>
          <p:nvPr/>
        </p:nvCxnSpPr>
        <p:spPr>
          <a:xfrm>
            <a:off x="1732500" y="3645800"/>
            <a:ext cx="707400" cy="29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03" name="Shape 203"/>
          <p:cNvCxnSpPr/>
          <p:nvPr/>
        </p:nvCxnSpPr>
        <p:spPr>
          <a:xfrm flipH="1" rot="10800000">
            <a:off x="1735725" y="1851875"/>
            <a:ext cx="642600" cy="24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04" name="Shape 204"/>
          <p:cNvSpPr txBox="1"/>
          <p:nvPr/>
        </p:nvSpPr>
        <p:spPr>
          <a:xfrm>
            <a:off x="824625" y="2616700"/>
            <a:ext cx="3837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</a:t>
            </a:r>
          </a:p>
        </p:txBody>
      </p:sp>
      <p:sp>
        <p:nvSpPr>
          <p:cNvPr id="205" name="Shape 205"/>
          <p:cNvSpPr txBox="1"/>
          <p:nvPr/>
        </p:nvSpPr>
        <p:spPr>
          <a:xfrm>
            <a:off x="1735725" y="2616700"/>
            <a:ext cx="5487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W’</a:t>
            </a:r>
          </a:p>
        </p:txBody>
      </p:sp>
      <p:sp>
        <p:nvSpPr>
          <p:cNvPr id="206" name="Shape 206"/>
          <p:cNvSpPr/>
          <p:nvPr/>
        </p:nvSpPr>
        <p:spPr>
          <a:xfrm>
            <a:off x="2457400" y="1778325"/>
            <a:ext cx="395700" cy="221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y1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y2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y3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…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y</a:t>
            </a:r>
            <a:r>
              <a:rPr baseline="-25000" lang="en"/>
              <a:t>V</a:t>
            </a:r>
          </a:p>
        </p:txBody>
      </p:sp>
      <p:cxnSp>
        <p:nvCxnSpPr>
          <p:cNvPr id="207" name="Shape 207"/>
          <p:cNvCxnSpPr/>
          <p:nvPr/>
        </p:nvCxnSpPr>
        <p:spPr>
          <a:xfrm flipH="1" rot="10800000">
            <a:off x="2811825" y="2938450"/>
            <a:ext cx="3867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08" name="Shape 208"/>
          <p:cNvSpPr/>
          <p:nvPr/>
        </p:nvSpPr>
        <p:spPr>
          <a:xfrm>
            <a:off x="3194775" y="1834300"/>
            <a:ext cx="395700" cy="221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p1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p2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p3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…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p</a:t>
            </a:r>
            <a:r>
              <a:rPr baseline="-25000" lang="en"/>
              <a:t>V</a:t>
            </a:r>
          </a:p>
        </p:txBody>
      </p:sp>
      <p:pic>
        <p:nvPicPr>
          <p:cNvPr id="209" name="Shape 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8375" y="2742575"/>
            <a:ext cx="4351948" cy="1112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Shape 210"/>
          <p:cNvSpPr txBox="1"/>
          <p:nvPr/>
        </p:nvSpPr>
        <p:spPr>
          <a:xfrm>
            <a:off x="225575" y="4168600"/>
            <a:ext cx="31368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One hot-encoded of previous word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147700" y="1277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word2vec </a:t>
            </a:r>
          </a:p>
        </p:txBody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453250" y="2327750"/>
            <a:ext cx="6035699" cy="184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For each word, its embedding captures the semantic geometry of the trained corpus.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u[ `Man’] is similar to u[‘suspect’]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(trained on news)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218" name="Shape 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725" y="979350"/>
            <a:ext cx="4351948" cy="111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147700" y="1277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word2vec </a:t>
            </a:r>
          </a:p>
        </p:txBody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473725" y="1528150"/>
            <a:ext cx="6035699" cy="184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w.most_similar('man') 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[(u'woman', 0.7664012312889099),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(u'boy', 0.6824870705604553),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(u'teenager', 0.6586930751800537),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(u'teenage_girl', 0.6147903203964233),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(u'girl', 0.5921714305877686),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(u'suspected_purse_snatcher', 0.571636438369751),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(u'robber', 0.5585119724273682),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(u'Robbery_suspect', 0.5584409832954407),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(u'teen_ager', 0.5549197196960449),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(u'men', 0.5489763021469116)]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" name="Shape 2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26" name="Shape 226"/>
          <p:cNvSpPr txBox="1"/>
          <p:nvPr/>
        </p:nvSpPr>
        <p:spPr>
          <a:xfrm>
            <a:off x="297325" y="928750"/>
            <a:ext cx="8118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100"/>
              <a:t>Demo requires installing gensim and downloading  GoogleNews-vectors-negative300.bin.gz pre-trained word2vec from https://code.google.com/p/word2vec/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From words to senses</a:t>
            </a:r>
          </a:p>
        </p:txBody>
      </p:sp>
      <p:sp>
        <p:nvSpPr>
          <p:cNvPr id="232" name="Shape 232"/>
          <p:cNvSpPr txBox="1"/>
          <p:nvPr/>
        </p:nvSpPr>
        <p:spPr>
          <a:xfrm>
            <a:off x="489300" y="1366250"/>
            <a:ext cx="8218500" cy="30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</a:t>
            </a:r>
            <a:r>
              <a:rPr lang="en"/>
              <a:t>se a dictionary , for each word gives a definition string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vi -- di(1).. di(k)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each word is embedded as </a:t>
            </a:r>
          </a:p>
          <a:p>
            <a:pPr lvl="0">
              <a:spcBef>
                <a:spcPts val="0"/>
              </a:spcBef>
              <a:buNone/>
            </a:pPr>
            <a:r>
              <a:rPr b="1" lang="en"/>
              <a:t>word</a:t>
            </a:r>
            <a:r>
              <a:rPr lang="en"/>
              <a:t>.</a:t>
            </a:r>
            <a:r>
              <a:rPr b="1" lang="en"/>
              <a:t>pos</a:t>
            </a:r>
            <a:r>
              <a:rPr lang="en"/>
              <a:t>.sense_num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b="1" lang="en"/>
              <a:t>Pos</a:t>
            </a:r>
            <a:r>
              <a:rPr lang="en"/>
              <a:t>: n,v,a,r (noun,verb,article,adverb)</a:t>
            </a:r>
          </a:p>
          <a:p>
            <a:pPr lvl="0">
              <a:spcBef>
                <a:spcPts val="0"/>
              </a:spcBef>
              <a:buNone/>
            </a:pPr>
            <a:r>
              <a:rPr b="1" lang="en"/>
              <a:t>Sense_num</a:t>
            </a:r>
            <a:r>
              <a:rPr lang="en"/>
              <a:t>: number indicating the count of the word.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The fifth noun sense of the word 'bank' is written as bank.n.5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U</a:t>
            </a:r>
            <a:r>
              <a:rPr lang="en"/>
              <a:t>se a message passing algorithm that can be thought of as a simplified RNN computation to get an embedding for these senses.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Using a Dictionary for Sense vs Word</a:t>
            </a:r>
          </a:p>
        </p:txBody>
      </p:sp>
      <p:pic>
        <p:nvPicPr>
          <p:cNvPr id="238" name="Shape 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475" y="1441950"/>
            <a:ext cx="6193250" cy="2801849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Shape 239"/>
          <p:cNvSpPr txBox="1"/>
          <p:nvPr/>
        </p:nvSpPr>
        <p:spPr>
          <a:xfrm>
            <a:off x="139900" y="4243800"/>
            <a:ext cx="6611100" cy="2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Embedding Senses via Dictionary Bootstrapping by Kang et al.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-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